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30"/>
  </p:notesMasterIdLst>
  <p:sldIdLst>
    <p:sldId id="303" r:id="rId3"/>
    <p:sldId id="288" r:id="rId4"/>
    <p:sldId id="287" r:id="rId5"/>
    <p:sldId id="289" r:id="rId6"/>
    <p:sldId id="286" r:id="rId7"/>
    <p:sldId id="290" r:id="rId8"/>
    <p:sldId id="291" r:id="rId9"/>
    <p:sldId id="293" r:id="rId10"/>
    <p:sldId id="292" r:id="rId11"/>
    <p:sldId id="294" r:id="rId12"/>
    <p:sldId id="295" r:id="rId13"/>
    <p:sldId id="328" r:id="rId14"/>
    <p:sldId id="329" r:id="rId15"/>
    <p:sldId id="330" r:id="rId16"/>
    <p:sldId id="332" r:id="rId17"/>
    <p:sldId id="333" r:id="rId18"/>
    <p:sldId id="313" r:id="rId19"/>
    <p:sldId id="316" r:id="rId20"/>
    <p:sldId id="315" r:id="rId21"/>
    <p:sldId id="334" r:id="rId22"/>
    <p:sldId id="331" r:id="rId23"/>
    <p:sldId id="279" r:id="rId24"/>
    <p:sldId id="325" r:id="rId25"/>
    <p:sldId id="281" r:id="rId26"/>
    <p:sldId id="307" r:id="rId27"/>
    <p:sldId id="308" r:id="rId28"/>
    <p:sldId id="318" r:id="rId29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7" d="100"/>
          <a:sy n="167" d="100"/>
        </p:scale>
        <p:origin x="-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787D26-49A7-4D26-9E64-F17ABD1999F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B05BA7-4FE2-449C-A438-5B30CBC791E6}">
      <dgm:prSet phldrT="[Text]" custT="1"/>
      <dgm:spPr/>
      <dgm:t>
        <a:bodyPr/>
        <a:lstStyle/>
        <a:p>
          <a:r>
            <a:rPr lang="en-US" sz="2000" b="1" dirty="0" smtClean="0"/>
            <a:t>Systematic Approach</a:t>
          </a:r>
          <a:endParaRPr lang="en-US" sz="2000" b="1" dirty="0"/>
        </a:p>
      </dgm:t>
    </dgm:pt>
    <dgm:pt modelId="{7CE5D4B3-8412-4895-A00B-3D1A09B3BDF5}" type="parTrans" cxnId="{B2C1006D-184E-4C80-B394-99D3CFD40B99}">
      <dgm:prSet/>
      <dgm:spPr/>
      <dgm:t>
        <a:bodyPr/>
        <a:lstStyle/>
        <a:p>
          <a:endParaRPr lang="en-US"/>
        </a:p>
      </dgm:t>
    </dgm:pt>
    <dgm:pt modelId="{B0CB6E52-6A90-43E1-A99A-AC6C92E65C47}" type="sibTrans" cxnId="{B2C1006D-184E-4C80-B394-99D3CFD40B99}">
      <dgm:prSet/>
      <dgm:spPr/>
      <dgm:t>
        <a:bodyPr/>
        <a:lstStyle/>
        <a:p>
          <a:endParaRPr lang="en-US"/>
        </a:p>
      </dgm:t>
    </dgm:pt>
    <dgm:pt modelId="{DACA1464-B7CC-4F92-BF2B-10720CA81DFB}">
      <dgm:prSet phldrT="[Text]" custT="1"/>
      <dgm:spPr/>
      <dgm:t>
        <a:bodyPr/>
        <a:lstStyle/>
        <a:p>
          <a:r>
            <a:rPr lang="en-US" sz="2000" b="1" dirty="0" smtClean="0"/>
            <a:t>Efficient Operations</a:t>
          </a:r>
          <a:endParaRPr lang="en-US" sz="2000" b="1" dirty="0"/>
        </a:p>
      </dgm:t>
    </dgm:pt>
    <dgm:pt modelId="{1B822402-F0E7-4C30-91A3-8957EE163C24}" type="parTrans" cxnId="{C2F6FA13-DA3C-47EB-9005-1AFA6E7F259D}">
      <dgm:prSet/>
      <dgm:spPr/>
      <dgm:t>
        <a:bodyPr/>
        <a:lstStyle/>
        <a:p>
          <a:endParaRPr lang="en-US"/>
        </a:p>
      </dgm:t>
    </dgm:pt>
    <dgm:pt modelId="{7F38C0F9-E5FF-46D8-836F-625A27708045}" type="sibTrans" cxnId="{C2F6FA13-DA3C-47EB-9005-1AFA6E7F259D}">
      <dgm:prSet/>
      <dgm:spPr/>
      <dgm:t>
        <a:bodyPr/>
        <a:lstStyle/>
        <a:p>
          <a:endParaRPr lang="en-US"/>
        </a:p>
      </dgm:t>
    </dgm:pt>
    <dgm:pt modelId="{024BF317-D6D6-4652-8B68-44D3FBFDB8CA}">
      <dgm:prSet phldrT="[Text]" custT="1"/>
      <dgm:spPr/>
      <dgm:t>
        <a:bodyPr/>
        <a:lstStyle/>
        <a:p>
          <a:r>
            <a:rPr lang="en-US" sz="2000" b="1" dirty="0" smtClean="0"/>
            <a:t>Metrics</a:t>
          </a:r>
          <a:endParaRPr lang="en-US" sz="2000" b="1" dirty="0"/>
        </a:p>
      </dgm:t>
    </dgm:pt>
    <dgm:pt modelId="{7C477EE2-ABB7-4A2D-B94B-15F0F56E3D42}" type="parTrans" cxnId="{12D2B3A6-A9FA-4B50-9CA3-F942A3F089E7}">
      <dgm:prSet/>
      <dgm:spPr/>
      <dgm:t>
        <a:bodyPr/>
        <a:lstStyle/>
        <a:p>
          <a:endParaRPr lang="en-US"/>
        </a:p>
      </dgm:t>
    </dgm:pt>
    <dgm:pt modelId="{B63C6567-F7BF-4EC6-9D1F-4B8754DF0D97}" type="sibTrans" cxnId="{12D2B3A6-A9FA-4B50-9CA3-F942A3F089E7}">
      <dgm:prSet/>
      <dgm:spPr/>
      <dgm:t>
        <a:bodyPr/>
        <a:lstStyle/>
        <a:p>
          <a:endParaRPr lang="en-US"/>
        </a:p>
      </dgm:t>
    </dgm:pt>
    <dgm:pt modelId="{13005BBD-D705-44D2-9FFB-AB2E612198F7}">
      <dgm:prSet phldrT="[Text]" custT="1"/>
      <dgm:spPr/>
      <dgm:t>
        <a:bodyPr/>
        <a:lstStyle/>
        <a:p>
          <a:r>
            <a:rPr lang="en-US" sz="1800" b="1" dirty="0" smtClean="0"/>
            <a:t>Continuous Improvement</a:t>
          </a:r>
          <a:endParaRPr lang="en-US" sz="1800" b="1" dirty="0"/>
        </a:p>
      </dgm:t>
    </dgm:pt>
    <dgm:pt modelId="{87ADFB41-9338-40F3-9CAE-B13AA9358D30}" type="parTrans" cxnId="{4DFA3AAD-DB2B-4D58-A8D4-4878D2B23A78}">
      <dgm:prSet/>
      <dgm:spPr/>
      <dgm:t>
        <a:bodyPr/>
        <a:lstStyle/>
        <a:p>
          <a:endParaRPr lang="en-US"/>
        </a:p>
      </dgm:t>
    </dgm:pt>
    <dgm:pt modelId="{400B533C-741C-4D72-9B26-640F38651981}" type="sibTrans" cxnId="{4DFA3AAD-DB2B-4D58-A8D4-4878D2B23A78}">
      <dgm:prSet/>
      <dgm:spPr/>
      <dgm:t>
        <a:bodyPr/>
        <a:lstStyle/>
        <a:p>
          <a:endParaRPr lang="en-US"/>
        </a:p>
      </dgm:t>
    </dgm:pt>
    <dgm:pt modelId="{1A40AD65-BF00-4B17-93A8-05E2F2C84AC0}" type="pres">
      <dgm:prSet presAssocID="{22787D26-49A7-4D26-9E64-F17ABD1999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2A45AB-6C59-4087-8BEF-482BD336CFBF}" type="pres">
      <dgm:prSet presAssocID="{5BB05BA7-4FE2-449C-A438-5B30CBC791E6}" presName="Name5" presStyleLbl="vennNode1" presStyleIdx="0" presStyleCnt="4" custScaleX="137242" custScaleY="128482" custLinFactNeighborX="-37388" custLinFactNeighborY="-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A23FC-605B-47D3-818E-DD3329555F3F}" type="pres">
      <dgm:prSet presAssocID="{B0CB6E52-6A90-43E1-A99A-AC6C92E65C47}" presName="space" presStyleCnt="0"/>
      <dgm:spPr/>
      <dgm:t>
        <a:bodyPr/>
        <a:lstStyle/>
        <a:p>
          <a:endParaRPr lang="en-US"/>
        </a:p>
      </dgm:t>
    </dgm:pt>
    <dgm:pt modelId="{0DB1FF55-D380-43EF-8BB4-DB7BC727784E}" type="pres">
      <dgm:prSet presAssocID="{DACA1464-B7CC-4F92-BF2B-10720CA81DFB}" presName="Name5" presStyleLbl="vennNode1" presStyleIdx="1" presStyleCnt="4" custScaleX="133560" custScaleY="131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517FE-3CC5-47AA-A3B8-663B188E7B4D}" type="pres">
      <dgm:prSet presAssocID="{7F38C0F9-E5FF-46D8-836F-625A27708045}" presName="space" presStyleCnt="0"/>
      <dgm:spPr/>
      <dgm:t>
        <a:bodyPr/>
        <a:lstStyle/>
        <a:p>
          <a:endParaRPr lang="en-US"/>
        </a:p>
      </dgm:t>
    </dgm:pt>
    <dgm:pt modelId="{0D53D166-59D2-40AC-B549-2DA21647994A}" type="pres">
      <dgm:prSet presAssocID="{024BF317-D6D6-4652-8B68-44D3FBFDB8CA}" presName="Name5" presStyleLbl="vennNode1" presStyleIdx="2" presStyleCnt="4" custScaleX="137205" custScaleY="126268" custLinFactNeighborX="11504" custLinFactNeighborY="-1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6681A-548E-4959-B4A7-AE2F94642A96}" type="pres">
      <dgm:prSet presAssocID="{B63C6567-F7BF-4EC6-9D1F-4B8754DF0D97}" presName="space" presStyleCnt="0"/>
      <dgm:spPr/>
      <dgm:t>
        <a:bodyPr/>
        <a:lstStyle/>
        <a:p>
          <a:endParaRPr lang="en-US"/>
        </a:p>
      </dgm:t>
    </dgm:pt>
    <dgm:pt modelId="{3E87D8D7-2B72-4B79-82C4-43648C366B61}" type="pres">
      <dgm:prSet presAssocID="{13005BBD-D705-44D2-9FFB-AB2E612198F7}" presName="Name5" presStyleLbl="vennNode1" presStyleIdx="3" presStyleCnt="4" custScaleX="150159" custScaleY="1331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6B9936-07FF-40A2-8CC5-58410D0820D0}" type="presOf" srcId="{5BB05BA7-4FE2-449C-A438-5B30CBC791E6}" destId="{B12A45AB-6C59-4087-8BEF-482BD336CFBF}" srcOrd="0" destOrd="0" presId="urn:microsoft.com/office/officeart/2005/8/layout/venn3"/>
    <dgm:cxn modelId="{92E3A67A-C0DF-4F83-8F13-EDF1BA31DF47}" type="presOf" srcId="{13005BBD-D705-44D2-9FFB-AB2E612198F7}" destId="{3E87D8D7-2B72-4B79-82C4-43648C366B61}" srcOrd="0" destOrd="0" presId="urn:microsoft.com/office/officeart/2005/8/layout/venn3"/>
    <dgm:cxn modelId="{4DFA3AAD-DB2B-4D58-A8D4-4878D2B23A78}" srcId="{22787D26-49A7-4D26-9E64-F17ABD1999F1}" destId="{13005BBD-D705-44D2-9FFB-AB2E612198F7}" srcOrd="3" destOrd="0" parTransId="{87ADFB41-9338-40F3-9CAE-B13AA9358D30}" sibTransId="{400B533C-741C-4D72-9B26-640F38651981}"/>
    <dgm:cxn modelId="{26713A1A-7C9F-4702-871B-ECFA829671B0}" type="presOf" srcId="{22787D26-49A7-4D26-9E64-F17ABD1999F1}" destId="{1A40AD65-BF00-4B17-93A8-05E2F2C84AC0}" srcOrd="0" destOrd="0" presId="urn:microsoft.com/office/officeart/2005/8/layout/venn3"/>
    <dgm:cxn modelId="{B2C1006D-184E-4C80-B394-99D3CFD40B99}" srcId="{22787D26-49A7-4D26-9E64-F17ABD1999F1}" destId="{5BB05BA7-4FE2-449C-A438-5B30CBC791E6}" srcOrd="0" destOrd="0" parTransId="{7CE5D4B3-8412-4895-A00B-3D1A09B3BDF5}" sibTransId="{B0CB6E52-6A90-43E1-A99A-AC6C92E65C47}"/>
    <dgm:cxn modelId="{32A958DF-5433-406F-9C1C-349BF26D8C4A}" type="presOf" srcId="{DACA1464-B7CC-4F92-BF2B-10720CA81DFB}" destId="{0DB1FF55-D380-43EF-8BB4-DB7BC727784E}" srcOrd="0" destOrd="0" presId="urn:microsoft.com/office/officeart/2005/8/layout/venn3"/>
    <dgm:cxn modelId="{C2F6FA13-DA3C-47EB-9005-1AFA6E7F259D}" srcId="{22787D26-49A7-4D26-9E64-F17ABD1999F1}" destId="{DACA1464-B7CC-4F92-BF2B-10720CA81DFB}" srcOrd="1" destOrd="0" parTransId="{1B822402-F0E7-4C30-91A3-8957EE163C24}" sibTransId="{7F38C0F9-E5FF-46D8-836F-625A27708045}"/>
    <dgm:cxn modelId="{2880285B-BAFD-4277-A3D5-5B0244E450CF}" type="presOf" srcId="{024BF317-D6D6-4652-8B68-44D3FBFDB8CA}" destId="{0D53D166-59D2-40AC-B549-2DA21647994A}" srcOrd="0" destOrd="0" presId="urn:microsoft.com/office/officeart/2005/8/layout/venn3"/>
    <dgm:cxn modelId="{12D2B3A6-A9FA-4B50-9CA3-F942A3F089E7}" srcId="{22787D26-49A7-4D26-9E64-F17ABD1999F1}" destId="{024BF317-D6D6-4652-8B68-44D3FBFDB8CA}" srcOrd="2" destOrd="0" parTransId="{7C477EE2-ABB7-4A2D-B94B-15F0F56E3D42}" sibTransId="{B63C6567-F7BF-4EC6-9D1F-4B8754DF0D97}"/>
    <dgm:cxn modelId="{32EA4B09-AB8E-4A69-8B7C-9E88A011E585}" type="presParOf" srcId="{1A40AD65-BF00-4B17-93A8-05E2F2C84AC0}" destId="{B12A45AB-6C59-4087-8BEF-482BD336CFBF}" srcOrd="0" destOrd="0" presId="urn:microsoft.com/office/officeart/2005/8/layout/venn3"/>
    <dgm:cxn modelId="{7FFF26DE-6B57-4FE4-ACCA-0D3BDE78B0B6}" type="presParOf" srcId="{1A40AD65-BF00-4B17-93A8-05E2F2C84AC0}" destId="{654A23FC-605B-47D3-818E-DD3329555F3F}" srcOrd="1" destOrd="0" presId="urn:microsoft.com/office/officeart/2005/8/layout/venn3"/>
    <dgm:cxn modelId="{9E95557C-9AAC-49A2-944D-6ABEAC0E46E4}" type="presParOf" srcId="{1A40AD65-BF00-4B17-93A8-05E2F2C84AC0}" destId="{0DB1FF55-D380-43EF-8BB4-DB7BC727784E}" srcOrd="2" destOrd="0" presId="urn:microsoft.com/office/officeart/2005/8/layout/venn3"/>
    <dgm:cxn modelId="{4A576A85-215B-4CCC-BCA1-1DB95E3740FE}" type="presParOf" srcId="{1A40AD65-BF00-4B17-93A8-05E2F2C84AC0}" destId="{D16517FE-3CC5-47AA-A3B8-663B188E7B4D}" srcOrd="3" destOrd="0" presId="urn:microsoft.com/office/officeart/2005/8/layout/venn3"/>
    <dgm:cxn modelId="{E8B3ABD2-AD32-46AF-8819-7E390385319F}" type="presParOf" srcId="{1A40AD65-BF00-4B17-93A8-05E2F2C84AC0}" destId="{0D53D166-59D2-40AC-B549-2DA21647994A}" srcOrd="4" destOrd="0" presId="urn:microsoft.com/office/officeart/2005/8/layout/venn3"/>
    <dgm:cxn modelId="{A1EC1CF3-827E-4208-9EE6-2A0C8B479680}" type="presParOf" srcId="{1A40AD65-BF00-4B17-93A8-05E2F2C84AC0}" destId="{8186681A-548E-4959-B4A7-AE2F94642A96}" srcOrd="5" destOrd="0" presId="urn:microsoft.com/office/officeart/2005/8/layout/venn3"/>
    <dgm:cxn modelId="{A3DC4127-4228-40AD-8A0B-A8C960C6A17A}" type="presParOf" srcId="{1A40AD65-BF00-4B17-93A8-05E2F2C84AC0}" destId="{3E87D8D7-2B72-4B79-82C4-43648C366B6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0CCB4A-C17E-4016-A86F-5FF5C638802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6F80D5-A9D5-409A-8E52-522D69274864}">
      <dgm:prSet phldrT="[Text]" custT="1"/>
      <dgm:spPr/>
      <dgm:t>
        <a:bodyPr/>
        <a:lstStyle/>
        <a:p>
          <a:r>
            <a:rPr lang="en-US" sz="1800" dirty="0" smtClean="0">
              <a:latin typeface="Arial" charset="0"/>
              <a:cs typeface="Arial" charset="0"/>
            </a:rPr>
            <a:t>QLIMS – Laboratory data management</a:t>
          </a:r>
          <a:endParaRPr lang="en-US" sz="1800" dirty="0"/>
        </a:p>
      </dgm:t>
    </dgm:pt>
    <dgm:pt modelId="{C005AC35-2195-4E31-B54C-9F68BEF7E573}" type="parTrans" cxnId="{63E23242-AD0E-4E70-A576-F7C1DD7A52DB}">
      <dgm:prSet/>
      <dgm:spPr/>
      <dgm:t>
        <a:bodyPr/>
        <a:lstStyle/>
        <a:p>
          <a:endParaRPr lang="en-US"/>
        </a:p>
      </dgm:t>
    </dgm:pt>
    <dgm:pt modelId="{35B4AA39-1209-40E1-9BBB-77B6740C9FE2}" type="sibTrans" cxnId="{63E23242-AD0E-4E70-A576-F7C1DD7A52DB}">
      <dgm:prSet/>
      <dgm:spPr/>
      <dgm:t>
        <a:bodyPr/>
        <a:lstStyle/>
        <a:p>
          <a:endParaRPr lang="en-US"/>
        </a:p>
      </dgm:t>
    </dgm:pt>
    <dgm:pt modelId="{74015D72-06BA-4C8F-886D-8FB7D1E3E719}">
      <dgm:prSet custT="1"/>
      <dgm:spPr/>
      <dgm:t>
        <a:bodyPr/>
        <a:lstStyle/>
        <a:p>
          <a:r>
            <a:rPr lang="en-US" sz="1800" dirty="0" err="1" smtClean="0">
              <a:latin typeface="Arial" charset="0"/>
              <a:cs typeface="Arial" charset="0"/>
            </a:rPr>
            <a:t>TrackWise</a:t>
          </a:r>
          <a:r>
            <a:rPr lang="en-US" sz="1800" dirty="0" smtClean="0">
              <a:latin typeface="Arial" charset="0"/>
              <a:cs typeface="Arial" charset="0"/>
            </a:rPr>
            <a:t> – Exceptions, change controls, deviations</a:t>
          </a:r>
        </a:p>
      </dgm:t>
    </dgm:pt>
    <dgm:pt modelId="{3247692C-2987-4395-95F8-9373AD2CEF4F}" type="parTrans" cxnId="{332D5801-3723-4B73-9739-26E76FAEA2D9}">
      <dgm:prSet/>
      <dgm:spPr/>
      <dgm:t>
        <a:bodyPr/>
        <a:lstStyle/>
        <a:p>
          <a:endParaRPr lang="en-US"/>
        </a:p>
      </dgm:t>
    </dgm:pt>
    <dgm:pt modelId="{B5998A52-E1CE-4F16-A52D-66C2DCFC3F54}" type="sibTrans" cxnId="{332D5801-3723-4B73-9739-26E76FAEA2D9}">
      <dgm:prSet/>
      <dgm:spPr/>
      <dgm:t>
        <a:bodyPr/>
        <a:lstStyle/>
        <a:p>
          <a:endParaRPr lang="en-US"/>
        </a:p>
      </dgm:t>
    </dgm:pt>
    <dgm:pt modelId="{B62FF448-3EDE-49FB-B88C-FC4538F8A3C8}">
      <dgm:prSet custT="1"/>
      <dgm:spPr/>
      <dgm:t>
        <a:bodyPr/>
        <a:lstStyle/>
        <a:p>
          <a:r>
            <a:rPr lang="en-US" sz="1800" dirty="0" smtClean="0">
              <a:latin typeface="Arial" charset="0"/>
              <a:cs typeface="Arial" charset="0"/>
            </a:rPr>
            <a:t>QUMAS, CDMS – Controlled document management</a:t>
          </a:r>
        </a:p>
      </dgm:t>
    </dgm:pt>
    <dgm:pt modelId="{31A22648-4ABE-4EB5-837B-B3E272617A61}" type="parTrans" cxnId="{A66717EF-F845-48C0-8CDF-25DDB314465F}">
      <dgm:prSet/>
      <dgm:spPr/>
      <dgm:t>
        <a:bodyPr/>
        <a:lstStyle/>
        <a:p>
          <a:endParaRPr lang="en-US"/>
        </a:p>
      </dgm:t>
    </dgm:pt>
    <dgm:pt modelId="{48EE3E2F-4E84-46A1-B0A7-27AF870D1EF1}" type="sibTrans" cxnId="{A66717EF-F845-48C0-8CDF-25DDB314465F}">
      <dgm:prSet/>
      <dgm:spPr/>
      <dgm:t>
        <a:bodyPr/>
        <a:lstStyle/>
        <a:p>
          <a:endParaRPr lang="en-US"/>
        </a:p>
      </dgm:t>
    </dgm:pt>
    <dgm:pt modelId="{CFCF9657-3A36-49BA-ABC7-7DC68309ED4E}">
      <dgm:prSet custT="1"/>
      <dgm:spPr/>
      <dgm:t>
        <a:bodyPr/>
        <a:lstStyle/>
        <a:p>
          <a:r>
            <a:rPr lang="en-US" sz="1800" dirty="0" smtClean="0">
              <a:latin typeface="Arial" charset="0"/>
              <a:cs typeface="Arial" charset="0"/>
            </a:rPr>
            <a:t>Plateau – Training program administration</a:t>
          </a:r>
        </a:p>
      </dgm:t>
    </dgm:pt>
    <dgm:pt modelId="{4C978FB0-EED9-4377-8205-270A92BF4944}" type="parTrans" cxnId="{AFCADA0A-4D06-40AA-9D39-103099729F42}">
      <dgm:prSet/>
      <dgm:spPr/>
      <dgm:t>
        <a:bodyPr/>
        <a:lstStyle/>
        <a:p>
          <a:endParaRPr lang="en-US"/>
        </a:p>
      </dgm:t>
    </dgm:pt>
    <dgm:pt modelId="{D5195951-53E5-4164-8470-718855CEB110}" type="sibTrans" cxnId="{AFCADA0A-4D06-40AA-9D39-103099729F42}">
      <dgm:prSet/>
      <dgm:spPr/>
      <dgm:t>
        <a:bodyPr/>
        <a:lstStyle/>
        <a:p>
          <a:endParaRPr lang="en-US"/>
        </a:p>
      </dgm:t>
    </dgm:pt>
    <dgm:pt modelId="{6C5BE4BC-4707-4A25-BEF8-9FD69B9D9D23}">
      <dgm:prSet custT="1"/>
      <dgm:spPr/>
      <dgm:t>
        <a:bodyPr/>
        <a:lstStyle/>
        <a:p>
          <a:r>
            <a:rPr lang="en-US" sz="1800" dirty="0" smtClean="0">
              <a:latin typeface="Arial" charset="0"/>
              <a:cs typeface="Arial" charset="0"/>
            </a:rPr>
            <a:t>EAMS – Calibration and preventive maintenance</a:t>
          </a:r>
        </a:p>
      </dgm:t>
    </dgm:pt>
    <dgm:pt modelId="{4FCFAA67-8AA6-4EC9-87DD-680E06CA7C07}" type="parTrans" cxnId="{A555C9A1-5883-4CFE-9002-60CA04CE5FE8}">
      <dgm:prSet/>
      <dgm:spPr/>
      <dgm:t>
        <a:bodyPr/>
        <a:lstStyle/>
        <a:p>
          <a:endParaRPr lang="en-US"/>
        </a:p>
      </dgm:t>
    </dgm:pt>
    <dgm:pt modelId="{1CEA5B04-DEF3-4320-B0F6-11C65D4EC084}" type="sibTrans" cxnId="{A555C9A1-5883-4CFE-9002-60CA04CE5FE8}">
      <dgm:prSet/>
      <dgm:spPr/>
      <dgm:t>
        <a:bodyPr/>
        <a:lstStyle/>
        <a:p>
          <a:endParaRPr lang="en-US"/>
        </a:p>
      </dgm:t>
    </dgm:pt>
    <dgm:pt modelId="{CB20213B-9496-4E5F-80CC-51DBF2C715A7}">
      <dgm:prSet custT="1"/>
      <dgm:spPr/>
      <dgm:t>
        <a:bodyPr/>
        <a:lstStyle/>
        <a:p>
          <a:r>
            <a:rPr lang="en-US" sz="1800" dirty="0" smtClean="0">
              <a:latin typeface="Arial" charset="0"/>
              <a:cs typeface="Arial" charset="0"/>
            </a:rPr>
            <a:t>AEGIS – Process data management</a:t>
          </a:r>
        </a:p>
      </dgm:t>
    </dgm:pt>
    <dgm:pt modelId="{0A3448D2-4956-4613-A197-F04C145DF250}" type="parTrans" cxnId="{55E215A2-52FD-4CDF-BE50-EC8762434D2A}">
      <dgm:prSet/>
      <dgm:spPr/>
      <dgm:t>
        <a:bodyPr/>
        <a:lstStyle/>
        <a:p>
          <a:endParaRPr lang="en-US"/>
        </a:p>
      </dgm:t>
    </dgm:pt>
    <dgm:pt modelId="{2882C71B-C345-43DA-8E34-D1D8BD19F07D}" type="sibTrans" cxnId="{55E215A2-52FD-4CDF-BE50-EC8762434D2A}">
      <dgm:prSet/>
      <dgm:spPr/>
      <dgm:t>
        <a:bodyPr/>
        <a:lstStyle/>
        <a:p>
          <a:endParaRPr lang="en-US"/>
        </a:p>
      </dgm:t>
    </dgm:pt>
    <dgm:pt modelId="{DE4ADB84-4E01-4977-8F3F-8E744F516E91}">
      <dgm:prSet custT="1"/>
      <dgm:spPr/>
      <dgm:t>
        <a:bodyPr/>
        <a:lstStyle/>
        <a:p>
          <a:r>
            <a:rPr lang="en-US" sz="1800" dirty="0" smtClean="0">
              <a:latin typeface="Arial" charset="0"/>
              <a:cs typeface="Arial" charset="0"/>
            </a:rPr>
            <a:t>SAP – Resource planning, environmental monitoring, asset and inventory management</a:t>
          </a:r>
        </a:p>
      </dgm:t>
    </dgm:pt>
    <dgm:pt modelId="{00FC3072-C4C3-4BBF-BC05-EEB0A6527411}" type="parTrans" cxnId="{8C50DC77-2F6D-4069-91F6-6669E7B655B6}">
      <dgm:prSet/>
      <dgm:spPr/>
      <dgm:t>
        <a:bodyPr/>
        <a:lstStyle/>
        <a:p>
          <a:endParaRPr lang="en-US"/>
        </a:p>
      </dgm:t>
    </dgm:pt>
    <dgm:pt modelId="{06E6D181-B50D-450F-AB11-E14BA63EBBBB}" type="sibTrans" cxnId="{8C50DC77-2F6D-4069-91F6-6669E7B655B6}">
      <dgm:prSet/>
      <dgm:spPr/>
      <dgm:t>
        <a:bodyPr/>
        <a:lstStyle/>
        <a:p>
          <a:endParaRPr lang="en-US"/>
        </a:p>
      </dgm:t>
    </dgm:pt>
    <dgm:pt modelId="{D7C5CDD9-4B21-49F0-89BA-AF0AC510066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1">
                  <a:lumMod val="75000"/>
                </a:schemeClr>
              </a:solidFill>
            </a:rPr>
            <a:t>IT Systems Used as Process Enablers</a:t>
          </a:r>
          <a:endParaRPr lang="en-US" sz="2000" dirty="0">
            <a:solidFill>
              <a:schemeClr val="tx1">
                <a:lumMod val="75000"/>
              </a:schemeClr>
            </a:solidFill>
          </a:endParaRPr>
        </a:p>
      </dgm:t>
    </dgm:pt>
    <dgm:pt modelId="{7345F8F9-C53E-4986-B15C-A0AA0A21BA03}" type="sibTrans" cxnId="{60F012C3-4BA7-4CEF-9C29-142156564408}">
      <dgm:prSet/>
      <dgm:spPr/>
      <dgm:t>
        <a:bodyPr/>
        <a:lstStyle/>
        <a:p>
          <a:endParaRPr lang="en-US"/>
        </a:p>
      </dgm:t>
    </dgm:pt>
    <dgm:pt modelId="{6AE42E9A-39BE-4C0B-BB51-1482B759D975}" type="parTrans" cxnId="{60F012C3-4BA7-4CEF-9C29-142156564408}">
      <dgm:prSet/>
      <dgm:spPr/>
      <dgm:t>
        <a:bodyPr/>
        <a:lstStyle/>
        <a:p>
          <a:endParaRPr lang="en-US"/>
        </a:p>
      </dgm:t>
    </dgm:pt>
    <dgm:pt modelId="{4B63F9F8-D5D6-4660-945B-9EE08B5DAA83}" type="pres">
      <dgm:prSet presAssocID="{FC0CCB4A-C17E-4016-A86F-5FF5C63880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8372E3-0952-4208-A125-DAE4063161E6}" type="pres">
      <dgm:prSet presAssocID="{D7C5CDD9-4B21-49F0-89BA-AF0AC510066D}" presName="linNode" presStyleCnt="0"/>
      <dgm:spPr/>
      <dgm:t>
        <a:bodyPr/>
        <a:lstStyle/>
        <a:p>
          <a:endParaRPr lang="en-US"/>
        </a:p>
      </dgm:t>
    </dgm:pt>
    <dgm:pt modelId="{2329E7B5-FEF9-40D9-801F-36768EC92639}" type="pres">
      <dgm:prSet presAssocID="{D7C5CDD9-4B21-49F0-89BA-AF0AC510066D}" presName="parentText" presStyleLbl="node1" presStyleIdx="0" presStyleCnt="1" custScaleX="56596" custScaleY="100098" custLinFactNeighborX="-122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D846E-D5BD-4970-B20C-409E920BD3C7}" type="pres">
      <dgm:prSet presAssocID="{D7C5CDD9-4B21-49F0-89BA-AF0AC510066D}" presName="descendantText" presStyleLbl="alignAccFollowNode1" presStyleIdx="0" presStyleCnt="1" custScaleX="123305" custScaleY="125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E215A2-52FD-4CDF-BE50-EC8762434D2A}" srcId="{D7C5CDD9-4B21-49F0-89BA-AF0AC510066D}" destId="{CB20213B-9496-4E5F-80CC-51DBF2C715A7}" srcOrd="6" destOrd="0" parTransId="{0A3448D2-4956-4613-A197-F04C145DF250}" sibTransId="{2882C71B-C345-43DA-8E34-D1D8BD19F07D}"/>
    <dgm:cxn modelId="{31A874D4-7487-4B30-8151-3037181213D9}" type="presOf" srcId="{DE4ADB84-4E01-4977-8F3F-8E744F516E91}" destId="{102D846E-D5BD-4970-B20C-409E920BD3C7}" srcOrd="0" destOrd="5" presId="urn:microsoft.com/office/officeart/2005/8/layout/vList5"/>
    <dgm:cxn modelId="{60F012C3-4BA7-4CEF-9C29-142156564408}" srcId="{FC0CCB4A-C17E-4016-A86F-5FF5C6388026}" destId="{D7C5CDD9-4B21-49F0-89BA-AF0AC510066D}" srcOrd="0" destOrd="0" parTransId="{6AE42E9A-39BE-4C0B-BB51-1482B759D975}" sibTransId="{7345F8F9-C53E-4986-B15C-A0AA0A21BA03}"/>
    <dgm:cxn modelId="{A66717EF-F845-48C0-8CDF-25DDB314465F}" srcId="{D7C5CDD9-4B21-49F0-89BA-AF0AC510066D}" destId="{B62FF448-3EDE-49FB-B88C-FC4538F8A3C8}" srcOrd="2" destOrd="0" parTransId="{31A22648-4ABE-4EB5-837B-B3E272617A61}" sibTransId="{48EE3E2F-4E84-46A1-B0A7-27AF870D1EF1}"/>
    <dgm:cxn modelId="{0FD46C62-F8B9-4B53-B5AE-65BA41579134}" type="presOf" srcId="{B62FF448-3EDE-49FB-B88C-FC4538F8A3C8}" destId="{102D846E-D5BD-4970-B20C-409E920BD3C7}" srcOrd="0" destOrd="2" presId="urn:microsoft.com/office/officeart/2005/8/layout/vList5"/>
    <dgm:cxn modelId="{86808413-A516-4E57-B211-32DFCD5FB716}" type="presOf" srcId="{ED6F80D5-A9D5-409A-8E52-522D69274864}" destId="{102D846E-D5BD-4970-B20C-409E920BD3C7}" srcOrd="0" destOrd="0" presId="urn:microsoft.com/office/officeart/2005/8/layout/vList5"/>
    <dgm:cxn modelId="{AFCADA0A-4D06-40AA-9D39-103099729F42}" srcId="{D7C5CDD9-4B21-49F0-89BA-AF0AC510066D}" destId="{CFCF9657-3A36-49BA-ABC7-7DC68309ED4E}" srcOrd="3" destOrd="0" parTransId="{4C978FB0-EED9-4377-8205-270A92BF4944}" sibTransId="{D5195951-53E5-4164-8470-718855CEB110}"/>
    <dgm:cxn modelId="{3E4CEDD1-E264-4889-AC24-68586B14A7AE}" type="presOf" srcId="{6C5BE4BC-4707-4A25-BEF8-9FD69B9D9D23}" destId="{102D846E-D5BD-4970-B20C-409E920BD3C7}" srcOrd="0" destOrd="4" presId="urn:microsoft.com/office/officeart/2005/8/layout/vList5"/>
    <dgm:cxn modelId="{1397231C-DD37-409F-88F2-86EB694B970F}" type="presOf" srcId="{CB20213B-9496-4E5F-80CC-51DBF2C715A7}" destId="{102D846E-D5BD-4970-B20C-409E920BD3C7}" srcOrd="0" destOrd="6" presId="urn:microsoft.com/office/officeart/2005/8/layout/vList5"/>
    <dgm:cxn modelId="{4B6C953E-F2C6-42E6-A894-8A147B4A3F41}" type="presOf" srcId="{CFCF9657-3A36-49BA-ABC7-7DC68309ED4E}" destId="{102D846E-D5BD-4970-B20C-409E920BD3C7}" srcOrd="0" destOrd="3" presId="urn:microsoft.com/office/officeart/2005/8/layout/vList5"/>
    <dgm:cxn modelId="{A555C9A1-5883-4CFE-9002-60CA04CE5FE8}" srcId="{D7C5CDD9-4B21-49F0-89BA-AF0AC510066D}" destId="{6C5BE4BC-4707-4A25-BEF8-9FD69B9D9D23}" srcOrd="4" destOrd="0" parTransId="{4FCFAA67-8AA6-4EC9-87DD-680E06CA7C07}" sibTransId="{1CEA5B04-DEF3-4320-B0F6-11C65D4EC084}"/>
    <dgm:cxn modelId="{2B0CEA92-5D07-40EA-B420-2E422417A47C}" type="presOf" srcId="{FC0CCB4A-C17E-4016-A86F-5FF5C6388026}" destId="{4B63F9F8-D5D6-4660-945B-9EE08B5DAA83}" srcOrd="0" destOrd="0" presId="urn:microsoft.com/office/officeart/2005/8/layout/vList5"/>
    <dgm:cxn modelId="{332D5801-3723-4B73-9739-26E76FAEA2D9}" srcId="{D7C5CDD9-4B21-49F0-89BA-AF0AC510066D}" destId="{74015D72-06BA-4C8F-886D-8FB7D1E3E719}" srcOrd="1" destOrd="0" parTransId="{3247692C-2987-4395-95F8-9373AD2CEF4F}" sibTransId="{B5998A52-E1CE-4F16-A52D-66C2DCFC3F54}"/>
    <dgm:cxn modelId="{63E23242-AD0E-4E70-A576-F7C1DD7A52DB}" srcId="{D7C5CDD9-4B21-49F0-89BA-AF0AC510066D}" destId="{ED6F80D5-A9D5-409A-8E52-522D69274864}" srcOrd="0" destOrd="0" parTransId="{C005AC35-2195-4E31-B54C-9F68BEF7E573}" sibTransId="{35B4AA39-1209-40E1-9BBB-77B6740C9FE2}"/>
    <dgm:cxn modelId="{6B130994-67CE-44EE-8A55-963CA9D48816}" type="presOf" srcId="{D7C5CDD9-4B21-49F0-89BA-AF0AC510066D}" destId="{2329E7B5-FEF9-40D9-801F-36768EC92639}" srcOrd="0" destOrd="0" presId="urn:microsoft.com/office/officeart/2005/8/layout/vList5"/>
    <dgm:cxn modelId="{9EB54776-4D38-44A9-A90A-F669E0A0DE4B}" type="presOf" srcId="{74015D72-06BA-4C8F-886D-8FB7D1E3E719}" destId="{102D846E-D5BD-4970-B20C-409E920BD3C7}" srcOrd="0" destOrd="1" presId="urn:microsoft.com/office/officeart/2005/8/layout/vList5"/>
    <dgm:cxn modelId="{8C50DC77-2F6D-4069-91F6-6669E7B655B6}" srcId="{D7C5CDD9-4B21-49F0-89BA-AF0AC510066D}" destId="{DE4ADB84-4E01-4977-8F3F-8E744F516E91}" srcOrd="5" destOrd="0" parTransId="{00FC3072-C4C3-4BBF-BC05-EEB0A6527411}" sibTransId="{06E6D181-B50D-450F-AB11-E14BA63EBBBB}"/>
    <dgm:cxn modelId="{91241784-12FB-4E5B-9739-43A4CF460DB6}" type="presParOf" srcId="{4B63F9F8-D5D6-4660-945B-9EE08B5DAA83}" destId="{8C8372E3-0952-4208-A125-DAE4063161E6}" srcOrd="0" destOrd="0" presId="urn:microsoft.com/office/officeart/2005/8/layout/vList5"/>
    <dgm:cxn modelId="{3B316E1C-EF64-4C93-A2FA-D4E08565F099}" type="presParOf" srcId="{8C8372E3-0952-4208-A125-DAE4063161E6}" destId="{2329E7B5-FEF9-40D9-801F-36768EC92639}" srcOrd="0" destOrd="0" presId="urn:microsoft.com/office/officeart/2005/8/layout/vList5"/>
    <dgm:cxn modelId="{417851F1-F274-4295-9F0C-B6EC0504B8F1}" type="presParOf" srcId="{8C8372E3-0952-4208-A125-DAE4063161E6}" destId="{102D846E-D5BD-4970-B20C-409E920BD3C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A45AB-6C59-4087-8BEF-482BD336CFBF}">
      <dsp:nvSpPr>
        <dsp:cNvPr id="0" name=""/>
        <dsp:cNvSpPr/>
      </dsp:nvSpPr>
      <dsp:spPr>
        <a:xfrm>
          <a:off x="0" y="39398"/>
          <a:ext cx="2274774" cy="212957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217" tIns="25400" rIns="9121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Systematic Approach</a:t>
          </a:r>
          <a:endParaRPr lang="en-US" sz="2000" b="1" kern="1200" dirty="0"/>
        </a:p>
      </dsp:txBody>
      <dsp:txXfrm>
        <a:off x="333133" y="351267"/>
        <a:ext cx="1608508" cy="1505840"/>
      </dsp:txXfrm>
    </dsp:sp>
    <dsp:sp modelId="{0DB1FF55-D380-43EF-8BB4-DB7BC727784E}">
      <dsp:nvSpPr>
        <dsp:cNvPr id="0" name=""/>
        <dsp:cNvSpPr/>
      </dsp:nvSpPr>
      <dsp:spPr>
        <a:xfrm>
          <a:off x="1949390" y="14030"/>
          <a:ext cx="2213745" cy="21817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217" tIns="25400" rIns="9121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Efficient Operations</a:t>
          </a:r>
          <a:endParaRPr lang="en-US" sz="2000" b="1" kern="1200" dirty="0"/>
        </a:p>
      </dsp:txBody>
      <dsp:txXfrm>
        <a:off x="2273585" y="333538"/>
        <a:ext cx="1565355" cy="1542723"/>
      </dsp:txXfrm>
    </dsp:sp>
    <dsp:sp modelId="{0D53D166-59D2-40AC-B549-2DA21647994A}">
      <dsp:nvSpPr>
        <dsp:cNvPr id="0" name=""/>
        <dsp:cNvSpPr/>
      </dsp:nvSpPr>
      <dsp:spPr>
        <a:xfrm>
          <a:off x="3869773" y="39398"/>
          <a:ext cx="2274161" cy="20928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217" tIns="25400" rIns="9121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Metrics</a:t>
          </a:r>
          <a:endParaRPr lang="en-US" sz="2000" b="1" kern="1200" dirty="0"/>
        </a:p>
      </dsp:txBody>
      <dsp:txXfrm>
        <a:off x="4202816" y="345893"/>
        <a:ext cx="1608075" cy="1479891"/>
      </dsp:txXfrm>
    </dsp:sp>
    <dsp:sp modelId="{3E87D8D7-2B72-4B79-82C4-43648C366B61}">
      <dsp:nvSpPr>
        <dsp:cNvPr id="0" name=""/>
        <dsp:cNvSpPr/>
      </dsp:nvSpPr>
      <dsp:spPr>
        <a:xfrm>
          <a:off x="5774300" y="1342"/>
          <a:ext cx="2488872" cy="22071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217" tIns="22860" rIns="9121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Continuous Improvement</a:t>
          </a:r>
          <a:endParaRPr lang="en-US" sz="1800" b="1" kern="1200" dirty="0"/>
        </a:p>
      </dsp:txBody>
      <dsp:txXfrm>
        <a:off x="6138787" y="324567"/>
        <a:ext cx="1759898" cy="1560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D846E-D5BD-4970-B20C-409E920BD3C7}">
      <dsp:nvSpPr>
        <dsp:cNvPr id="0" name=""/>
        <dsp:cNvSpPr/>
      </dsp:nvSpPr>
      <dsp:spPr>
        <a:xfrm rot="5400000">
          <a:off x="3911657" y="-2173898"/>
          <a:ext cx="2245707" cy="65956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charset="0"/>
              <a:cs typeface="Arial" charset="0"/>
            </a:rPr>
            <a:t>QLIMS – Laboratory data management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charset="0"/>
              <a:cs typeface="Arial" charset="0"/>
            </a:rPr>
            <a:t>TrackWise</a:t>
          </a:r>
          <a:r>
            <a:rPr lang="en-US" sz="1800" kern="1200" dirty="0" smtClean="0">
              <a:latin typeface="Arial" charset="0"/>
              <a:cs typeface="Arial" charset="0"/>
            </a:rPr>
            <a:t> – Exceptions, change controls, deviations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charset="0"/>
              <a:cs typeface="Arial" charset="0"/>
            </a:rPr>
            <a:t>QUMAS, CDMS – Controlled document management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charset="0"/>
              <a:cs typeface="Arial" charset="0"/>
            </a:rPr>
            <a:t>Plateau – Training program administration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charset="0"/>
              <a:cs typeface="Arial" charset="0"/>
            </a:rPr>
            <a:t>EAMS – Calibration and preventive maintenance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charset="0"/>
              <a:cs typeface="Arial" charset="0"/>
            </a:rPr>
            <a:t>SAP – Resource planning, environmental monitoring, asset and inventory management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charset="0"/>
              <a:cs typeface="Arial" charset="0"/>
            </a:rPr>
            <a:t>AEGIS – Process data management</a:t>
          </a:r>
        </a:p>
      </dsp:txBody>
      <dsp:txXfrm rot="-5400000">
        <a:off x="1736662" y="110723"/>
        <a:ext cx="6486071" cy="2026455"/>
      </dsp:txXfrm>
    </dsp:sp>
    <dsp:sp modelId="{2329E7B5-FEF9-40D9-801F-36768EC92639}">
      <dsp:nvSpPr>
        <dsp:cNvPr id="0" name=""/>
        <dsp:cNvSpPr/>
      </dsp:nvSpPr>
      <dsp:spPr>
        <a:xfrm>
          <a:off x="0" y="2194"/>
          <a:ext cx="1702896" cy="2243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75000"/>
                </a:schemeClr>
              </a:solidFill>
            </a:rPr>
            <a:t>IT Systems Used as Process Enablers</a:t>
          </a:r>
          <a:endParaRPr lang="en-US" sz="20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83129" y="85323"/>
        <a:ext cx="1536638" cy="2077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51FAAD90-2BBE-45C0-9EA5-9E782A81237B}" type="datetimeFigureOut">
              <a:rPr lang="en-US"/>
              <a:pPr>
                <a:defRPr/>
              </a:pPr>
              <a:t>10/4/13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8D2887AF-B75D-4B10-B2E5-81A55D3DA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01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1EA6A4E7-A428-4274-A52E-97FBC74B9344}" type="slidenum">
              <a:rPr lang="en-GB" sz="1000" smtClean="0">
                <a:solidFill>
                  <a:srgbClr val="000000"/>
                </a:solidFill>
                <a:latin typeface="Arial" charset="0"/>
              </a:rPr>
              <a:pPr eaLnBrk="0" hangingPunct="0"/>
              <a:t>22</a:t>
            </a:fld>
            <a:endParaRPr lang="en-GB" sz="1000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ABBC7550-B58D-4C26-A3B5-C35EC34C9ED5}" type="slidenum">
              <a:rPr lang="en-GB" sz="1000" smtClean="0">
                <a:solidFill>
                  <a:srgbClr val="000000"/>
                </a:solidFill>
                <a:latin typeface="Arial" charset="0"/>
              </a:rPr>
              <a:pPr eaLnBrk="0" hangingPunct="0"/>
              <a:t>24</a:t>
            </a:fld>
            <a:endParaRPr lang="en-GB" sz="1000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A61FCF45-5945-4A58-A7BA-A2AEA16B8A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GSK_LOS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31" y="1725613"/>
            <a:ext cx="2423667" cy="1194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7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2875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637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buFontTx/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-1" y="6523368"/>
            <a:ext cx="8925791" cy="3346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buNone/>
              <a:defRPr sz="9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72766FCA-3E8C-47DD-9F68-8D164ACC4F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30AC2056-7644-43E4-9B07-B1433CEE7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-1" y="6523368"/>
            <a:ext cx="8925791" cy="3346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buNone/>
              <a:defRPr sz="9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9AAFD7D1-2591-4D9F-AA37-E721D4AFD2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204F4F62-E629-4B19-AE46-971FA61862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19" y="163513"/>
            <a:ext cx="7981950" cy="831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40020" y="1412876"/>
            <a:ext cx="7278565" cy="525621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D0E46DB9-75BB-4AA5-AC4F-23BC451D4C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190646C0-65E7-439B-B801-056E4AC7FE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GSK_LOS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31" y="1725613"/>
            <a:ext cx="2423667" cy="1194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pic>
        <p:nvPicPr>
          <p:cNvPr id="6" name="Picture 2" descr="\\10.0.1.42\braque\01_ACTIVE_PROJECTS\GSK\GSK PowerPoint Template\CubistProjectFiles\PPT\LinkedArt\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10175" y="1878013"/>
            <a:ext cx="26050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9456B2B6-CB8A-4B64-BA9C-BB407E38D7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GSK_LOS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31" y="1725613"/>
            <a:ext cx="2423667" cy="1194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0"/>
            <a:ext cx="8503920" cy="539242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4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4pPr>
            <a:lvl5pPr marL="17145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5pPr>
            <a:lvl6pPr marL="21717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6pPr>
            <a:lvl7pPr marL="26289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7pPr>
            <a:lvl8pPr marL="30289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8pPr>
            <a:lvl9pPr marL="34861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3E5526C-985C-4B3C-B8FC-341E3C1502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with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0"/>
            <a:ext cx="8503920" cy="511619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4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4pPr>
            <a:lvl5pPr marL="17145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5pPr>
            <a:lvl6pPr marL="21717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6pPr>
            <a:lvl7pPr marL="26289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7pPr>
            <a:lvl8pPr marL="30289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8pPr>
            <a:lvl9pPr marL="34861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3B79DD-616A-4C47-8525-E5AB94FFB7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C8FBC4B6-666C-47A4-AE8C-C69DC51AB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4F35F79F-BBBC-4117-91B7-A8B7502815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GSK_LOS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31" y="1725613"/>
            <a:ext cx="2423667" cy="1194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EEDD6B90-8E6B-44E4-A90C-E766EED9FB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Aft>
                <a:spcPts val="1000"/>
              </a:spcAft>
              <a:defRPr sz="1800"/>
            </a:lvl1pPr>
            <a:lvl2pPr>
              <a:spcAft>
                <a:spcPts val="800"/>
              </a:spcAft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–"/>
              <a:defRPr sz="1600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Aft>
                <a:spcPts val="1000"/>
              </a:spcAft>
              <a:buClr>
                <a:schemeClr val="accent1"/>
              </a:buCl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DC8FF38-F43F-4B7E-92AF-057C11AC72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Aft>
                <a:spcPts val="1000"/>
              </a:spcAft>
              <a:defRPr sz="1800"/>
            </a:lvl1pPr>
            <a:lvl2pPr>
              <a:spcAft>
                <a:spcPts val="800"/>
              </a:spcAft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–"/>
              <a:defRPr sz="1600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Aft>
                <a:spcPts val="1000"/>
              </a:spcAft>
              <a:buClr>
                <a:schemeClr val="accent1"/>
              </a:buCl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E4576A6-1521-4A49-8793-5D06CB6F5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7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2875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637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buFontTx/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58CAB3E-44E3-4E1E-BF40-81E894E221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7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2875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637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buFontTx/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-1" y="6523368"/>
            <a:ext cx="8925791" cy="3346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buNone/>
              <a:defRPr sz="9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BB7C65-A0B7-41F3-AA6B-F47DF4D23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8270E67-58D8-40B6-BE18-341FF8229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-1" y="6523368"/>
            <a:ext cx="8925791" cy="3346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buNone/>
              <a:defRPr sz="9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78F026D-03F3-4786-992E-126B9E6D8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1282F2F3-F670-477A-BEE7-29B6D84DD6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19" y="163513"/>
            <a:ext cx="7981950" cy="831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40020" y="1412876"/>
            <a:ext cx="7278565" cy="525621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AF957DA-590E-4D23-923D-5FE724459A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0"/>
            <a:ext cx="8503920" cy="539242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4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4pPr>
            <a:lvl5pPr marL="17145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5pPr>
            <a:lvl6pPr marL="21717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6pPr>
            <a:lvl7pPr marL="26289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7pPr>
            <a:lvl8pPr marL="30289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8pPr>
            <a:lvl9pPr marL="34861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62EE62F0-133E-4254-A78B-6F097AA064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with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0"/>
            <a:ext cx="8503920" cy="511619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4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4pPr>
            <a:lvl5pPr marL="17145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5pPr>
            <a:lvl6pPr marL="21717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6pPr>
            <a:lvl7pPr marL="26289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7pPr>
            <a:lvl8pPr marL="30289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8pPr>
            <a:lvl9pPr marL="34861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5EED8A89-4865-4416-A2AA-F7A0264808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80E262D4-DC7E-47C6-AA72-FACB32A81D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651125"/>
            <a:ext cx="77724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4406900"/>
            <a:ext cx="77851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defTabSz="457200">
              <a:defRPr sz="1600" baseline="0">
                <a:solidFill>
                  <a:srgbClr val="685D55">
                    <a:tint val="75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C2B04809-DF66-488D-B372-7C521722B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Aft>
                <a:spcPts val="1000"/>
              </a:spcAft>
              <a:defRPr sz="1800"/>
            </a:lvl1pPr>
            <a:lvl2pPr>
              <a:spcAft>
                <a:spcPts val="800"/>
              </a:spcAft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–"/>
              <a:defRPr sz="1600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Aft>
                <a:spcPts val="1000"/>
              </a:spcAft>
              <a:buClr>
                <a:schemeClr val="accent1"/>
              </a:buCl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7934C006-7EAF-4B1B-877D-AD90228D9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Aft>
                <a:spcPts val="1000"/>
              </a:spcAft>
              <a:defRPr sz="1800"/>
            </a:lvl1pPr>
            <a:lvl2pPr>
              <a:spcAft>
                <a:spcPts val="800"/>
              </a:spcAft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–"/>
              <a:defRPr sz="1600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Aft>
                <a:spcPts val="1000"/>
              </a:spcAft>
              <a:buClr>
                <a:schemeClr val="accent1"/>
              </a:buCl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B883018F-9261-42FB-B87A-7DBD5A58A6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7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2875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778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637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778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buFontTx/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fld id="{22F131B2-74D9-4B27-A631-50AF16B1D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3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177800"/>
            <a:ext cx="85947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5913" y="6356350"/>
            <a:ext cx="750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>
              <a:defRPr sz="1600" baseline="0">
                <a:solidFill>
                  <a:srgbClr val="685D55">
                    <a:tint val="75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91A3E65-F8A8-469D-A8BA-5FB73836D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8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77800" indent="-177800" algn="l" rtl="0" eaLnBrk="0" fontAlgn="base" hangingPunct="0">
        <a:spcBef>
          <a:spcPct val="0"/>
        </a:spcBef>
        <a:spcAft>
          <a:spcPts val="1000"/>
        </a:spcAft>
        <a:buClr>
          <a:schemeClr val="accent1"/>
        </a:buClr>
        <a:buSzPct val="12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4500" indent="-177800" algn="l" rtl="0" eaLnBrk="0" fontAlgn="base" hangingPunct="0">
        <a:spcBef>
          <a:spcPct val="0"/>
        </a:spcBef>
        <a:spcAft>
          <a:spcPts val="800"/>
        </a:spcAft>
        <a:buClr>
          <a:schemeClr val="accent1"/>
        </a:buClr>
        <a:buSzPct val="120000"/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4863" indent="-119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144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1450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17170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890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02895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8615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3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eaLnBrk="0" hangingPunct="0"/>
            <a:r>
              <a:rPr lang="en-GB" sz="2000">
                <a:solidFill>
                  <a:srgbClr val="000056"/>
                </a:solidFill>
                <a:latin typeface="Arial" charset="0"/>
              </a:rPr>
              <a:t> </a:t>
            </a:r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177800"/>
            <a:ext cx="85947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5913" y="6356350"/>
            <a:ext cx="750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>
              <a:defRPr sz="1600" baseline="0">
                <a:solidFill>
                  <a:srgbClr val="685D55">
                    <a:tint val="7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3059B8A-9D95-47A6-A1BE-B85F137CD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3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77800" indent="-177800" algn="l" rtl="0" eaLnBrk="0" fontAlgn="base" hangingPunct="0">
        <a:spcBef>
          <a:spcPct val="0"/>
        </a:spcBef>
        <a:spcAft>
          <a:spcPts val="1000"/>
        </a:spcAft>
        <a:buClr>
          <a:schemeClr val="accent1"/>
        </a:buClr>
        <a:buSzPct val="12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4500" indent="-177800" algn="l" rtl="0" eaLnBrk="0" fontAlgn="base" hangingPunct="0">
        <a:spcBef>
          <a:spcPct val="0"/>
        </a:spcBef>
        <a:spcAft>
          <a:spcPts val="800"/>
        </a:spcAft>
        <a:buClr>
          <a:schemeClr val="accent1"/>
        </a:buClr>
        <a:buSzPct val="120000"/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4863" indent="-119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144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1450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17170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890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02895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86150" indent="-171450" algn="l" defTabSz="914400" rtl="0" eaLnBrk="1" latinLnBrk="0" hangingPunct="1">
        <a:spcBef>
          <a:spcPct val="20000"/>
        </a:spcBef>
        <a:buClr>
          <a:schemeClr val="accent1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5" Type="http://schemas.openxmlformats.org/officeDocument/2006/relationships/image" Target="../media/image6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wmf"/><Relationship Id="rId7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4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6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7.jpe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9623" y="2872503"/>
            <a:ext cx="8116452" cy="1934851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accent6"/>
                </a:solidFill>
                <a:latin typeface="Calibri" pitchFamily="34" charset="0"/>
              </a:rPr>
              <a:t>Biopharmaceutical Supply Chain – </a:t>
            </a:r>
            <a:r>
              <a:rPr lang="en-US" sz="3100" dirty="0" smtClean="0">
                <a:latin typeface="Calibri" pitchFamily="34" charset="0"/>
              </a:rPr>
              <a:t> </a:t>
            </a:r>
            <a:br>
              <a:rPr lang="en-US" sz="3100" dirty="0" smtClean="0">
                <a:latin typeface="Calibri" pitchFamily="34" charset="0"/>
              </a:rPr>
            </a:br>
            <a:r>
              <a:rPr lang="en-US" sz="3100" dirty="0" smtClean="0">
                <a:latin typeface="Calibri" pitchFamily="34" charset="0"/>
              </a:rPr>
              <a:t>Contract Manufacturing Capabilities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pic>
        <p:nvPicPr>
          <p:cNvPr id="9" name="Picture 17" descr="lsm_swest_cor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5456" y="4820004"/>
            <a:ext cx="3159866" cy="205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nts and Settings\mjk59595\Desktop\biopharm_00_02_ExteriorFrontViewFromLef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9527" y="4820004"/>
            <a:ext cx="3064473" cy="20379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" name="Picture 4" descr="X:\2325_GSK_CorpPPT_TempRefresh\CubistProjectFiles\PPT\MonicaTest\linked\photocrop4.png"/>
          <p:cNvPicPr>
            <a:picLocks noChangeAspect="1" noChangeArrowheads="1"/>
          </p:cNvPicPr>
          <p:nvPr/>
        </p:nvPicPr>
        <p:blipFill>
          <a:blip r:embed="rId4" cstate="print"/>
          <a:srcRect l="15490" t="24967"/>
          <a:stretch>
            <a:fillRect/>
          </a:stretch>
        </p:blipFill>
        <p:spPr bwMode="auto">
          <a:xfrm>
            <a:off x="2706255" y="4810670"/>
            <a:ext cx="6437745" cy="2050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Proven Facilities (Utilities and Infrastructure)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080" y="1494395"/>
            <a:ext cx="597771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100" b="1" dirty="0" smtClean="0">
                <a:solidFill>
                  <a:schemeClr val="accent6"/>
                </a:solidFill>
              </a:rPr>
              <a:t>Plant and Clean Utilities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N+1 redundant and VS segregated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200,000 GPD pure water capacity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Waste inactivation and collection capacity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2100" b="1" dirty="0" smtClean="0">
                <a:solidFill>
                  <a:schemeClr val="accent6"/>
                </a:solidFill>
              </a:rPr>
              <a:t>Control and IT Systems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VS segregated </a:t>
            </a:r>
            <a:r>
              <a:rPr lang="en-US" sz="1900" dirty="0" err="1" smtClean="0">
                <a:solidFill>
                  <a:schemeClr val="tx1"/>
                </a:solidFill>
              </a:rPr>
              <a:t>DeltaV</a:t>
            </a:r>
            <a:r>
              <a:rPr lang="en-US" sz="1900" dirty="0" smtClean="0">
                <a:solidFill>
                  <a:schemeClr val="tx1"/>
                </a:solidFill>
              </a:rPr>
              <a:t> systems (7,500 IO)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PLC and BAS for utilities (1,500 IO)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900" b="1" dirty="0" smtClean="0">
                <a:solidFill>
                  <a:schemeClr val="accent6"/>
                </a:solidFill>
              </a:rPr>
              <a:t>HVAC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28 segregated AHUs 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Classification from ISO5 to CNC  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900" b="1" dirty="0" smtClean="0">
                <a:solidFill>
                  <a:schemeClr val="accent6"/>
                </a:solidFill>
              </a:rPr>
              <a:t>Warehousing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VS segregated 600 pallet spaces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Cold storage capacity (-40C and -70C)  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2100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8948" y="1446666"/>
            <a:ext cx="2577823" cy="210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7348" y="3499765"/>
            <a:ext cx="2576895" cy="318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33" y="1349473"/>
            <a:ext cx="7751928" cy="525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Proven Procedures (Changeover and Segregation)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194" y="1323829"/>
            <a:ext cx="7956645" cy="526297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100" b="1" dirty="0" smtClean="0">
                <a:solidFill>
                  <a:schemeClr val="accent6"/>
                </a:solidFill>
              </a:rPr>
              <a:t>Suite Segregation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  <a:cs typeface="Arial" pitchFamily="34" charset="0"/>
              </a:rPr>
              <a:t>Physically separated buildings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Shared utility generation, segregated utility distribution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2100" b="1" dirty="0" smtClean="0">
                <a:solidFill>
                  <a:schemeClr val="accent6"/>
                </a:solidFill>
              </a:rPr>
              <a:t>Campaign Dedicated Equipment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Demonstrated change over procedures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Quality oversight and clearance procedures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2100" b="1" dirty="0" smtClean="0">
                <a:solidFill>
                  <a:schemeClr val="accent6"/>
                </a:solidFill>
              </a:rPr>
              <a:t>HVAC Design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Open live processing within bio safety cabinets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Room air pressurization and cascades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2100" b="1" dirty="0" smtClean="0">
                <a:solidFill>
                  <a:schemeClr val="accent6"/>
                </a:solidFill>
              </a:rPr>
              <a:t>SAP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Separate BOM’s for each product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2100" b="1" dirty="0" smtClean="0">
                <a:solidFill>
                  <a:schemeClr val="accent6"/>
                </a:solidFill>
              </a:rPr>
              <a:t>Flows and Controls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Personnel, equipment, material, and waste flows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Qualified disinfectants and EM control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21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lsm_swest_corner"/>
          <p:cNvPicPr>
            <a:picLocks noChangeAspect="1" noChangeArrowheads="1"/>
          </p:cNvPicPr>
          <p:nvPr/>
        </p:nvPicPr>
        <p:blipFill rotWithShape="1">
          <a:blip r:embed="rId2"/>
          <a:srcRect r="20244" b="15973"/>
          <a:stretch/>
        </p:blipFill>
        <p:spPr bwMode="auto">
          <a:xfrm>
            <a:off x="3815246" y="3200401"/>
            <a:ext cx="532875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X:\2325_GSK_CorpPPT_TempRefresh\CubistProjectFiles\PPT\MonicaTest\linked\photocrop4.png"/>
          <p:cNvPicPr>
            <a:picLocks noChangeAspect="1" noChangeArrowheads="1"/>
          </p:cNvPicPr>
          <p:nvPr/>
        </p:nvPicPr>
        <p:blipFill>
          <a:blip r:embed="rId3" cstate="print"/>
          <a:srcRect l="15490" t="24967"/>
          <a:stretch>
            <a:fillRect/>
          </a:stretch>
        </p:blipFill>
        <p:spPr bwMode="auto">
          <a:xfrm>
            <a:off x="3381377" y="3014364"/>
            <a:ext cx="5772149" cy="384363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3" y="1978931"/>
            <a:ext cx="4363871" cy="2209612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accent6"/>
                </a:solidFill>
                <a:latin typeface="Calibri" pitchFamily="34" charset="0"/>
              </a:rPr>
              <a:t>Rockville – </a:t>
            </a:r>
            <a:r>
              <a:rPr lang="en-US" sz="3100" dirty="0" smtClean="0">
                <a:latin typeface="Calibri" pitchFamily="34" charset="0"/>
              </a:rPr>
              <a:t> </a:t>
            </a:r>
            <a:br>
              <a:rPr lang="en-US" sz="3100" dirty="0" smtClean="0">
                <a:latin typeface="Calibri" pitchFamily="34" charset="0"/>
              </a:rPr>
            </a:br>
            <a:r>
              <a:rPr lang="en-US" sz="3100" dirty="0" smtClean="0">
                <a:latin typeface="Calibri" pitchFamily="34" charset="0"/>
              </a:rPr>
              <a:t>Contract Manufacturing Capabilities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99" y="5138286"/>
            <a:ext cx="2792152" cy="76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6218238" y="4237038"/>
            <a:ext cx="0" cy="806450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6111875" y="4160838"/>
            <a:ext cx="0" cy="898525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idx="1"/>
          </p:nvPr>
        </p:nvSpPr>
        <p:spPr>
          <a:xfrm>
            <a:off x="393699" y="1333500"/>
            <a:ext cx="8265669" cy="1409700"/>
          </a:xfrm>
        </p:spPr>
        <p:txBody>
          <a:bodyPr/>
          <a:lstStyle/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latin typeface="Calibri" pitchFamily="34" charset="0"/>
              </a:rPr>
              <a:t>Located in the suburbs of Baltimore, MD and Washington, DC.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GB" sz="2100" dirty="0" smtClean="0">
                <a:latin typeface="Calibri" pitchFamily="34" charset="0"/>
              </a:rPr>
              <a:t>LSM: 80,000 ft</a:t>
            </a:r>
            <a:r>
              <a:rPr lang="en-GB" sz="2100" baseline="30000" dirty="0" smtClean="0">
                <a:latin typeface="Calibri" pitchFamily="34" charset="0"/>
              </a:rPr>
              <a:t>2</a:t>
            </a:r>
            <a:r>
              <a:rPr lang="en-GB" sz="2100" dirty="0" smtClean="0">
                <a:latin typeface="Calibri" pitchFamily="34" charset="0"/>
              </a:rPr>
              <a:t> of production space and 290,000ft</a:t>
            </a:r>
            <a:r>
              <a:rPr lang="en-GB" sz="2100" baseline="30000" dirty="0" smtClean="0">
                <a:latin typeface="Calibri" pitchFamily="34" charset="0"/>
              </a:rPr>
              <a:t>2</a:t>
            </a:r>
            <a:r>
              <a:rPr lang="en-GB" sz="2100" dirty="0" smtClean="0">
                <a:latin typeface="Calibri" pitchFamily="34" charset="0"/>
              </a:rPr>
              <a:t> total footprint. 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latin typeface="Calibri" pitchFamily="34" charset="0"/>
              </a:rPr>
              <a:t>SSM: </a:t>
            </a:r>
            <a:r>
              <a:rPr lang="en-GB" sz="2100" dirty="0" smtClean="0">
                <a:latin typeface="Calibri" pitchFamily="34" charset="0"/>
              </a:rPr>
              <a:t>130,000 ft</a:t>
            </a:r>
            <a:r>
              <a:rPr lang="en-GB" sz="2100" baseline="30000" dirty="0" smtClean="0">
                <a:latin typeface="Calibri" pitchFamily="34" charset="0"/>
              </a:rPr>
              <a:t>2</a:t>
            </a:r>
            <a:r>
              <a:rPr lang="en-GB" sz="2100" dirty="0" smtClean="0">
                <a:latin typeface="Calibri" pitchFamily="34" charset="0"/>
              </a:rPr>
              <a:t> total footprint.   </a:t>
            </a:r>
            <a:endParaRPr lang="en-US" sz="2100" dirty="0" smtClean="0">
              <a:latin typeface="Calibri" pitchFamily="34" charset="0"/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endParaRPr lang="en-US" sz="2100" dirty="0" smtClean="0">
              <a:latin typeface="Calibri" pitchFamily="34" charset="0"/>
            </a:endParaRP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endParaRPr lang="en-US" sz="2100" dirty="0" smtClean="0">
              <a:latin typeface="Calibri" pitchFamily="34" charset="0"/>
            </a:endParaRP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endParaRPr lang="en-US" sz="2100" dirty="0">
              <a:latin typeface="Calibri" pitchFamily="34" charset="0"/>
            </a:endParaRP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393700" y="330200"/>
            <a:ext cx="4615028" cy="100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itchFamily="34" charset="0"/>
              </a:rPr>
              <a:t>Who are we?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Arial" pitchFamily="34" charset="0"/>
              </a:rPr>
              <a:t>Rockville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pic>
        <p:nvPicPr>
          <p:cNvPr id="83970" name="Picture 2" descr="C:\Users\bct81463\Desktop\Aeria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4629" y="2476560"/>
            <a:ext cx="6620452" cy="438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2600" b="1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sz="2600" b="1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sz="2600" b="1" dirty="0" smtClean="0">
                <a:solidFill>
                  <a:schemeClr val="tx1"/>
                </a:solidFill>
                <a:latin typeface="Calibri" pitchFamily="34" charset="0"/>
              </a:rPr>
              <a:t>Proven History</a:t>
            </a:r>
            <a:endParaRPr lang="en-US" sz="2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130" y="1350952"/>
            <a:ext cx="8877869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6 years experience as a CMO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5 partner firms and 6 products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Multiple Host Organisms and Scale Flexibility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Yeast and CHO cultures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Cell culture capability from 1,600L to 20,000L.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Contract Development Services 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Full upstream and downstream drug substance capability to 400L.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Full drug product capability including freezer dry to 10,000 vials.    </a:t>
            </a: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129027" name="Picture 3" descr="C:\Users\bct81463\Desktop\Centrifuge with 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130" y="4167108"/>
            <a:ext cx="4051016" cy="2690892"/>
          </a:xfrm>
          <a:prstGeom prst="rect">
            <a:avLst/>
          </a:prstGeom>
          <a:noFill/>
        </p:spPr>
      </p:pic>
      <p:pic>
        <p:nvPicPr>
          <p:cNvPr id="9" name="Picture 3" descr="C:\Users\bct81463\Desktop\DeltaV Terminal w D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7146" y="4167108"/>
            <a:ext cx="4049470" cy="2690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6"/>
          <p:cNvGraphicFramePr>
            <a:graphicFrameLocks noChangeAspect="1"/>
          </p:cNvGraphicFramePr>
          <p:nvPr/>
        </p:nvGraphicFramePr>
        <p:xfrm>
          <a:off x="3736948" y="1210062"/>
          <a:ext cx="5265392" cy="5507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4" name="Drawing" r:id="rId3" imgW="11029950" imgH="5800725" progId="">
                  <p:embed/>
                </p:oleObj>
              </mc:Choice>
              <mc:Fallback>
                <p:oleObj name="Drawing" r:id="rId3" imgW="11029950" imgH="5800725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870" r="24870"/>
                      <a:stretch>
                        <a:fillRect/>
                      </a:stretch>
                    </p:blipFill>
                    <p:spPr bwMode="auto">
                      <a:xfrm>
                        <a:off x="3736948" y="1210062"/>
                        <a:ext cx="5265392" cy="55073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3736948" y="960120"/>
            <a:ext cx="5265392" cy="57572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kern="0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Proven Facilities (LSM)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1600" y="1162812"/>
            <a:ext cx="524074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Seed Lab and Seed Train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dirty="0" smtClean="0"/>
              <a:t>2 x 50L, 1 x 500L skids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Production Reactors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Media pasteurizer 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1 x 5,000L Seed or Production Reactor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 x 20,000L capacity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Fed-batch capable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1600" y="3225361"/>
            <a:ext cx="524074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Harvest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 x Disk-stack centrifuges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 x Depth filtration skids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dirty="0" smtClean="0"/>
              <a:t>1 x 1M column, Gradient Capability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Downstream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Flexible operations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3 x 1.6M columns, Gradient Capability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dirty="0" smtClean="0"/>
              <a:t>VF and </a:t>
            </a:r>
            <a:r>
              <a:rPr lang="en-US" sz="1800" dirty="0" smtClean="0">
                <a:solidFill>
                  <a:schemeClr val="tx1"/>
                </a:solidFill>
              </a:rPr>
              <a:t>UF/DF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r>
              <a:rPr lang="en-US" dirty="0" smtClean="0"/>
              <a:t>2 x IBI Controlled Rate Freezing Systems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5"/>
              </a:buBlip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1800" b="1" dirty="0" smtClean="0">
              <a:solidFill>
                <a:schemeClr val="accent6"/>
              </a:solidFill>
            </a:endParaRPr>
          </a:p>
        </p:txBody>
      </p:sp>
      <p:pic>
        <p:nvPicPr>
          <p:cNvPr id="14" name="Picture 4" descr="C:\Users\bct81463\Desktop\Column with Alic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236" y="3940097"/>
            <a:ext cx="3585018" cy="2390012"/>
          </a:xfrm>
          <a:prstGeom prst="rect">
            <a:avLst/>
          </a:prstGeom>
          <a:noFill/>
        </p:spPr>
      </p:pic>
      <p:pic>
        <p:nvPicPr>
          <p:cNvPr id="81924" name="Picture 4" descr="C:\Users\bct81463\Desktop\20K with M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320800"/>
            <a:ext cx="3575781" cy="2639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Proven Facilities (SSM)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" name="Picture 9" descr="clarke-07104-0226.tif"/>
          <p:cNvPicPr>
            <a:picLocks noChangeAspect="1"/>
          </p:cNvPicPr>
          <p:nvPr/>
        </p:nvPicPr>
        <p:blipFill>
          <a:blip r:embed="rId3"/>
          <a:srcRect b="11949"/>
          <a:stretch>
            <a:fillRect/>
          </a:stretch>
        </p:blipFill>
        <p:spPr bwMode="auto">
          <a:xfrm>
            <a:off x="4988807" y="4261104"/>
            <a:ext cx="3988363" cy="24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larke-07104-0628.jpg"/>
          <p:cNvPicPr>
            <a:picLocks noChangeAspect="1"/>
          </p:cNvPicPr>
          <p:nvPr/>
        </p:nvPicPr>
        <p:blipFill>
          <a:blip r:embed="rId4"/>
          <a:srcRect r="12325"/>
          <a:stretch>
            <a:fillRect/>
          </a:stretch>
        </p:blipFill>
        <p:spPr bwMode="auto">
          <a:xfrm>
            <a:off x="5135577" y="1181100"/>
            <a:ext cx="3609643" cy="27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2946" name="Object 3"/>
          <p:cNvGraphicFramePr>
            <a:graphicFrameLocks noChangeAspect="1"/>
          </p:cNvGraphicFramePr>
          <p:nvPr/>
        </p:nvGraphicFramePr>
        <p:xfrm>
          <a:off x="241301" y="1181101"/>
          <a:ext cx="4605020" cy="551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8" name="Drawing" r:id="rId5" imgW="10620375" imgH="5819775" progId="">
                  <p:embed/>
                </p:oleObj>
              </mc:Choice>
              <mc:Fallback>
                <p:oleObj name="Drawing" r:id="rId5" imgW="10620375" imgH="581977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132" r="21132"/>
                      <a:stretch>
                        <a:fillRect/>
                      </a:stretch>
                    </p:blipFill>
                    <p:spPr bwMode="auto">
                      <a:xfrm>
                        <a:off x="241301" y="1181101"/>
                        <a:ext cx="4605020" cy="55154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28016" y="1069848"/>
            <a:ext cx="4853417" cy="578815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kern="0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1301" y="1181101"/>
            <a:ext cx="52407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100" b="1" dirty="0" smtClean="0"/>
              <a:t>SSM Mammalian 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Upstream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1 x 25L, 2 x 200L seed train kids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 x 1,600L production capacity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Downstream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Disk-stack centrifuge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Depth filtration skids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2 x 45cm, 1 x 30cm columns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VF and UF/DF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dirty="0" smtClean="0"/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100" b="1" dirty="0" smtClean="0"/>
              <a:t>SSM Microbial 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Upstream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150L seed train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1 x 650L production capacity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Downstream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Disk-stack centrifuge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Depth and micro filtration skids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3 x 30 – 35cm columns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r>
              <a:rPr lang="en-US" dirty="0" smtClean="0"/>
              <a:t>UF/DF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dirty="0" smtClean="0"/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1301" y="3243650"/>
            <a:ext cx="52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buBlip>
                <a:blip r:embed="rId7"/>
              </a:buBlip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1800" b="1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9623" y="2872503"/>
            <a:ext cx="8116452" cy="1934851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accent6"/>
                </a:solidFill>
                <a:latin typeface="Calibri" pitchFamily="34" charset="0"/>
              </a:rPr>
              <a:t>GMS Biopharmaceuticals – </a:t>
            </a:r>
            <a:r>
              <a:rPr lang="en-US" sz="3100" dirty="0" smtClean="0">
                <a:latin typeface="Calibri" pitchFamily="34" charset="0"/>
              </a:rPr>
              <a:t> </a:t>
            </a:r>
            <a:br>
              <a:rPr lang="en-US" sz="3100" dirty="0" smtClean="0">
                <a:latin typeface="Calibri" pitchFamily="34" charset="0"/>
              </a:rPr>
            </a:br>
            <a:r>
              <a:rPr lang="en-US" sz="3100" dirty="0" smtClean="0">
                <a:latin typeface="Calibri" pitchFamily="34" charset="0"/>
              </a:rPr>
              <a:t>Drug Product Capabilities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pic>
        <p:nvPicPr>
          <p:cNvPr id="8" name="Picture 17" descr="Parma dic03"/>
          <p:cNvPicPr>
            <a:picLocks noChangeAspect="1" noChangeArrowheads="1"/>
          </p:cNvPicPr>
          <p:nvPr/>
        </p:nvPicPr>
        <p:blipFill>
          <a:blip r:embed="rId2" cstate="print"/>
          <a:srcRect l="6125" r="600"/>
          <a:stretch>
            <a:fillRect/>
          </a:stretch>
        </p:blipFill>
        <p:spPr>
          <a:xfrm>
            <a:off x="6223517" y="4953820"/>
            <a:ext cx="2920484" cy="1922652"/>
          </a:xfrm>
          <a:prstGeom prst="rect">
            <a:avLst/>
          </a:prstGeom>
          <a:noFill/>
          <a:ln/>
        </p:spPr>
      </p:pic>
      <p:pic>
        <p:nvPicPr>
          <p:cNvPr id="12" name="Picture 2" descr="https://iwhc.gsk.com/gmsfiles/production/BarnardCastle/images/site%20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5501" y="4953819"/>
            <a:ext cx="3508798" cy="1894945"/>
          </a:xfrm>
          <a:prstGeom prst="rect">
            <a:avLst/>
          </a:prstGeom>
          <a:noFill/>
        </p:spPr>
      </p:pic>
      <p:pic>
        <p:nvPicPr>
          <p:cNvPr id="10" name="Picture 4" descr="X:\2325_GSK_CorpPPT_TempRefresh\CubistProjectFiles\PPT\MonicaTest\linked\photocrop4.png"/>
          <p:cNvPicPr>
            <a:picLocks noChangeAspect="1" noChangeArrowheads="1"/>
          </p:cNvPicPr>
          <p:nvPr/>
        </p:nvPicPr>
        <p:blipFill>
          <a:blip r:embed="rId4" cstate="print"/>
          <a:srcRect l="15490" t="24967"/>
          <a:stretch>
            <a:fillRect/>
          </a:stretch>
        </p:blipFill>
        <p:spPr bwMode="auto">
          <a:xfrm>
            <a:off x="2707896" y="4798118"/>
            <a:ext cx="6437745" cy="2050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4" y="177800"/>
            <a:ext cx="8503920" cy="1003300"/>
          </a:xfrm>
        </p:spPr>
        <p:txBody>
          <a:bodyPr>
            <a:normAutofit/>
          </a:bodyPr>
          <a:lstStyle/>
          <a:p>
            <a:pPr marL="290513" lvl="1" indent="-290513">
              <a:defRPr/>
            </a:pPr>
            <a:r>
              <a:rPr lang="en-US" sz="2600" b="1" dirty="0" smtClean="0">
                <a:solidFill>
                  <a:schemeClr val="accent6"/>
                </a:solidFill>
                <a:latin typeface="Calibri" pitchFamily="34" charset="0"/>
              </a:rPr>
              <a:t>	Fully </a:t>
            </a:r>
            <a:r>
              <a:rPr lang="en-US" sz="2600" b="1" dirty="0">
                <a:solidFill>
                  <a:schemeClr val="accent6"/>
                </a:solidFill>
                <a:latin typeface="Calibri" pitchFamily="34" charset="0"/>
              </a:rPr>
              <a:t>Integrated Supply </a:t>
            </a:r>
            <a:r>
              <a:rPr lang="en-US" sz="2600" b="1" dirty="0" smtClean="0">
                <a:solidFill>
                  <a:schemeClr val="accent6"/>
                </a:solidFill>
                <a:latin typeface="Calibri" pitchFamily="34" charset="0"/>
              </a:rPr>
              <a:t>Chain –                     </a:t>
            </a:r>
            <a:br>
              <a:rPr lang="en-US" sz="2600" b="1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sz="2600" b="1" dirty="0" smtClean="0">
                <a:solidFill>
                  <a:schemeClr val="tx1"/>
                </a:solidFill>
                <a:latin typeface="Calibri" pitchFamily="34" charset="0"/>
              </a:rPr>
              <a:t>Drug </a:t>
            </a:r>
            <a:r>
              <a:rPr lang="en-US" sz="2600" b="1" dirty="0">
                <a:solidFill>
                  <a:schemeClr val="tx1"/>
                </a:solidFill>
                <a:latin typeface="Calibri" pitchFamily="34" charset="0"/>
              </a:rPr>
              <a:t>Product Capabilities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069" y="1180486"/>
            <a:ext cx="870727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Liquids &amp; Freeze Dry Products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Facilities in Parma, Italy and Barnard Castle, UK.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Support large GSK and contract product base.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Contract clinical and commercial capacity.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Recognized world-class sites in quality, technology, and controls.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Multiple formats (vials, syringes) and dose ranges (0.5ml – 100ml).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Large lyophilization and overall capacity.   </a:t>
            </a:r>
          </a:p>
        </p:txBody>
      </p:sp>
      <p:pic>
        <p:nvPicPr>
          <p:cNvPr id="9" name="Picture 17" descr="Parma dic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125" r="600"/>
          <a:stretch>
            <a:fillRect/>
          </a:stretch>
        </p:blipFill>
        <p:spPr>
          <a:xfrm>
            <a:off x="5786650" y="3584899"/>
            <a:ext cx="3193573" cy="2102436"/>
          </a:xfrm>
          <a:noFill/>
          <a:ln/>
        </p:spPr>
      </p:pic>
      <p:pic>
        <p:nvPicPr>
          <p:cNvPr id="5122" name="Picture 2" descr="https://iwhc.gsk.com/gmsfiles/production/BarnardCastle/images/site%20m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30" y="3649260"/>
            <a:ext cx="3882926" cy="209699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349" y="4607791"/>
            <a:ext cx="3152633" cy="210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9623" y="2872503"/>
            <a:ext cx="8116452" cy="1934851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accent6"/>
                </a:solidFill>
                <a:latin typeface="Calibri" pitchFamily="34" charset="0"/>
              </a:rPr>
              <a:t>GMS Biopharmaceuticals – </a:t>
            </a:r>
            <a:r>
              <a:rPr lang="en-US" sz="3100" dirty="0" smtClean="0">
                <a:latin typeface="Calibri" pitchFamily="34" charset="0"/>
              </a:rPr>
              <a:t> </a:t>
            </a:r>
            <a:br>
              <a:rPr lang="en-US" sz="3100" dirty="0" smtClean="0">
                <a:latin typeface="Calibri" pitchFamily="34" charset="0"/>
              </a:rPr>
            </a:br>
            <a:r>
              <a:rPr lang="en-US" sz="3100" dirty="0" smtClean="0">
                <a:latin typeface="Calibri" pitchFamily="34" charset="0"/>
              </a:rPr>
              <a:t>Development / TT / Quality / Analytical Capabilities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168" y="5346884"/>
            <a:ext cx="1910917" cy="5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7" descr="lsm_swest_corner"/>
          <p:cNvPicPr>
            <a:picLocks noChangeAspect="1" noChangeArrowheads="1"/>
          </p:cNvPicPr>
          <p:nvPr/>
        </p:nvPicPr>
        <p:blipFill rotWithShape="1">
          <a:blip r:embed="rId3"/>
          <a:srcRect t="5991"/>
          <a:stretch/>
        </p:blipFill>
        <p:spPr bwMode="auto">
          <a:xfrm>
            <a:off x="3078580" y="4943388"/>
            <a:ext cx="3159866" cy="193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6105525"/>
            <a:ext cx="609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nts and Settings\mjk59595\Desktop\biopharm_00_02_ExteriorFrontViewFromLef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9527" y="4842819"/>
            <a:ext cx="3064473" cy="20379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" name="Picture 4" descr="X:\2325_GSK_CorpPPT_TempRefresh\CubistProjectFiles\PPT\MonicaTest\linked\photocrop4.png"/>
          <p:cNvPicPr>
            <a:picLocks noChangeAspect="1" noChangeArrowheads="1"/>
          </p:cNvPicPr>
          <p:nvPr/>
        </p:nvPicPr>
        <p:blipFill>
          <a:blip r:embed="rId6" cstate="print"/>
          <a:srcRect l="15490" t="24967"/>
          <a:stretch>
            <a:fillRect/>
          </a:stretch>
        </p:blipFill>
        <p:spPr bwMode="auto">
          <a:xfrm>
            <a:off x="2713860" y="4822564"/>
            <a:ext cx="6437745" cy="2050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 descr="lsm_swest_cor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8426" y="3227156"/>
            <a:ext cx="2873051" cy="147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  <a:latin typeface="Calibri" pitchFamily="34" charset="0"/>
              </a:rPr>
              <a:t>Biopharm</a:t>
            </a:r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 Supply Chain </a:t>
            </a:r>
            <a:r>
              <a:rPr lang="en-US" dirty="0" smtClean="0">
                <a:latin typeface="Calibri" pitchFamily="34" charset="0"/>
              </a:rPr>
              <a:t>– Our Value Proposition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3060" y="1091972"/>
            <a:ext cx="8902700" cy="3752983"/>
          </a:xfrm>
        </p:spPr>
        <p:txBody>
          <a:bodyPr/>
          <a:lstStyle/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r>
              <a:rPr lang="en-US" sz="2400" b="1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2100" dirty="0" smtClean="0">
                <a:latin typeface="Calibri" pitchFamily="34" charset="0"/>
              </a:rPr>
              <a:t>Proven history, facilities, systems, people, and corporate support. </a:t>
            </a: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r>
              <a:rPr lang="en-US" sz="2400" b="1" dirty="0" smtClean="0">
                <a:solidFill>
                  <a:schemeClr val="accent6"/>
                </a:solidFill>
                <a:latin typeface="Calibri" pitchFamily="34" charset="0"/>
              </a:rPr>
              <a:t>Fully Integrated Supply Chain 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2100" dirty="0" smtClean="0">
                <a:latin typeface="Calibri" pitchFamily="34" charset="0"/>
              </a:rPr>
              <a:t>Capable of development, manufacturing (drug substance and drug product), testing, and release services from a global network. </a:t>
            </a: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endParaRPr lang="en-US" sz="1200" b="1" dirty="0" smtClean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11" name="Picture 10" descr="C:\Documents and Settings\mjk59595\Desktop\biopharm_00_02_ExteriorFrontViewFromLef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8753" y="3236300"/>
            <a:ext cx="2814924" cy="18720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" name="Picture 17" descr="Parma dic03"/>
          <p:cNvPicPr>
            <a:picLocks noChangeAspect="1" noChangeArrowheads="1"/>
          </p:cNvPicPr>
          <p:nvPr/>
        </p:nvPicPr>
        <p:blipFill>
          <a:blip r:embed="rId5" cstate="print"/>
          <a:srcRect l="6125" r="600"/>
          <a:stretch>
            <a:fillRect/>
          </a:stretch>
        </p:blipFill>
        <p:spPr>
          <a:xfrm>
            <a:off x="4133676" y="4706966"/>
            <a:ext cx="2873051" cy="1891425"/>
          </a:xfrm>
          <a:prstGeom prst="rect">
            <a:avLst/>
          </a:prstGeom>
          <a:noFill/>
          <a:ln/>
        </p:spPr>
      </p:pic>
      <p:pic>
        <p:nvPicPr>
          <p:cNvPr id="8" name="Picture 2" descr="https://iwhc.gsk.com/gmsfiles/production/BarnardCastle/images/site%20m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8753" y="5072133"/>
            <a:ext cx="2814924" cy="152021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72775" y="3284889"/>
            <a:ext cx="121296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90513" lvl="1" indent="-290513" algn="ctr">
              <a:buClr>
                <a:srgbClr val="FF7800"/>
              </a:buClr>
              <a:buSzPct val="75000"/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Upper Merion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6976" y="3423388"/>
            <a:ext cx="106518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90513" lvl="1" indent="-290513" algn="ctr">
              <a:buClr>
                <a:srgbClr val="FF7800"/>
              </a:buClr>
              <a:buSzPct val="75000"/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Rockville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66976" y="4795134"/>
            <a:ext cx="106518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90513" lvl="1" indent="-290513" algn="ctr">
              <a:buClr>
                <a:srgbClr val="FF7800"/>
              </a:buClr>
              <a:buSzPct val="75000"/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Parma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2067" y="5242680"/>
            <a:ext cx="130070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90513" lvl="1" indent="-290513" algn="ctr">
              <a:buClr>
                <a:srgbClr val="FF7800"/>
              </a:buClr>
              <a:buSzPct val="75000"/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Barnard Castle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Development Capabilities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065" y="1262375"/>
            <a:ext cx="86390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Drug Substance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Cell line development and banking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Process characterization utilizing design space mapping via DOE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Viral clearance studies and </a:t>
            </a:r>
            <a:r>
              <a:rPr lang="en-US" sz="2100" dirty="0" err="1" smtClean="0"/>
              <a:t>toxocology</a:t>
            </a:r>
            <a:r>
              <a:rPr lang="en-US" sz="2100" dirty="0" smtClean="0"/>
              <a:t> lot manufacture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Equipment (Bioreactors, </a:t>
            </a:r>
            <a:r>
              <a:rPr lang="en-US" sz="2100" dirty="0" err="1" smtClean="0"/>
              <a:t>fermentors</a:t>
            </a:r>
            <a:r>
              <a:rPr lang="en-US" sz="2100" dirty="0" smtClean="0"/>
              <a:t>, chromatography) capabilities to 400L </a:t>
            </a:r>
            <a:endParaRPr lang="en-US" sz="2100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300" y="5293557"/>
            <a:ext cx="877468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Drug Product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Capability to develop and characterize liquid and lyophilized formulations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Characterization with sub-visible particle and forced degradation studies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/>
              <a:t>Reference fills up to 7,000 vials and toxicology fills up to 10,000 vials </a:t>
            </a:r>
            <a:endParaRPr lang="en-US" sz="2100" dirty="0" smtClean="0">
              <a:solidFill>
                <a:schemeClr val="tx1"/>
              </a:solidFill>
            </a:endParaRPr>
          </a:p>
        </p:txBody>
      </p:sp>
      <p:pic>
        <p:nvPicPr>
          <p:cNvPr id="8" name="Picture 7" descr="Clarke-07102-0720.jpg"/>
          <p:cNvPicPr>
            <a:picLocks noChangeAspect="1"/>
          </p:cNvPicPr>
          <p:nvPr/>
        </p:nvPicPr>
        <p:blipFill>
          <a:blip r:embed="rId3"/>
          <a:srcRect l="19096" r="24013"/>
          <a:stretch>
            <a:fillRect/>
          </a:stretch>
        </p:blipFill>
        <p:spPr bwMode="auto">
          <a:xfrm>
            <a:off x="6729781" y="3163824"/>
            <a:ext cx="1681607" cy="196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larke_090122_1169.jpg"/>
          <p:cNvPicPr>
            <a:picLocks noChangeAspect="1"/>
          </p:cNvPicPr>
          <p:nvPr/>
        </p:nvPicPr>
        <p:blipFill>
          <a:blip r:embed="rId4"/>
          <a:srcRect b="7378"/>
          <a:stretch>
            <a:fillRect/>
          </a:stretch>
        </p:blipFill>
        <p:spPr bwMode="auto">
          <a:xfrm>
            <a:off x="3572002" y="3170746"/>
            <a:ext cx="3157779" cy="195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larke-06122-0143.jpg"/>
          <p:cNvPicPr>
            <a:picLocks noChangeAspect="1"/>
          </p:cNvPicPr>
          <p:nvPr/>
        </p:nvPicPr>
        <p:blipFill>
          <a:blip r:embed="rId5"/>
          <a:srcRect t="5524" b="4944"/>
          <a:stretch>
            <a:fillRect/>
          </a:stretch>
        </p:blipFill>
        <p:spPr bwMode="auto">
          <a:xfrm>
            <a:off x="264217" y="3163824"/>
            <a:ext cx="3301943" cy="196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Proven People with TT Experience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065" y="1262374"/>
            <a:ext cx="863903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Tech Transfer and PM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Dedicated PM and single client POC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Dedicated new production introduction and technology departments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First intent internal engineering, automation, validation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988" y="5058733"/>
            <a:ext cx="863903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Flexible, Capable Workforce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Not VS dedicated, target BS in engineering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Low turnover (&lt;10%) and high retention (&gt; 5 year average)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Focus on RFT with a culture of continuous improvement </a:t>
            </a:r>
          </a:p>
        </p:txBody>
      </p:sp>
      <p:pic>
        <p:nvPicPr>
          <p:cNvPr id="9" name="Picture 2" descr="Site History Book Pics 011"/>
          <p:cNvPicPr>
            <a:picLocks noChangeAspect="1" noChangeArrowheads="1"/>
          </p:cNvPicPr>
          <p:nvPr/>
        </p:nvPicPr>
        <p:blipFill>
          <a:blip r:embed="rId3" cstate="print"/>
          <a:srcRect l="26140" t="2453" r="1502" b="620"/>
          <a:stretch>
            <a:fillRect/>
          </a:stretch>
        </p:blipFill>
        <p:spPr>
          <a:xfrm>
            <a:off x="1228304" y="2794331"/>
            <a:ext cx="2450202" cy="2139560"/>
          </a:xfrm>
          <a:prstGeom prst="rect">
            <a:avLst/>
          </a:prstGeom>
          <a:noFill/>
          <a:ln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896" y="2803502"/>
            <a:ext cx="4695909" cy="215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itle 7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4238" cy="10033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Proven Quality Systems – </a:t>
            </a:r>
            <a:r>
              <a:rPr lang="en-US" dirty="0" smtClean="0">
                <a:latin typeface="Arial" charset="0"/>
                <a:cs typeface="Arial" charset="0"/>
              </a:rPr>
              <a:t>Inspection History</a:t>
            </a:r>
          </a:p>
        </p:txBody>
      </p:sp>
      <p:pic>
        <p:nvPicPr>
          <p:cNvPr id="14" name="Picture 6" descr="clarke-07104-0628.jpg"/>
          <p:cNvPicPr>
            <a:picLocks noChangeAspect="1"/>
          </p:cNvPicPr>
          <p:nvPr/>
        </p:nvPicPr>
        <p:blipFill>
          <a:blip r:embed="rId3"/>
          <a:srcRect r="12325"/>
          <a:stretch>
            <a:fillRect/>
          </a:stretch>
        </p:blipFill>
        <p:spPr bwMode="auto">
          <a:xfrm>
            <a:off x="136967" y="971735"/>
            <a:ext cx="4051956" cy="30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28789" y="885371"/>
            <a:ext cx="4060134" cy="31547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90513" lvl="1" indent="-290513" algn="ctr">
              <a:buClr>
                <a:srgbClr val="FF7800"/>
              </a:buClr>
              <a:buSzPct val="75000"/>
              <a:defRPr/>
            </a:pPr>
            <a:r>
              <a:rPr lang="en-US" sz="2400" b="1" dirty="0" smtClean="0"/>
              <a:t>SSM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4 total FDA inspections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2 PAI inspections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1 license approvals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Multiple client audits / year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/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/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</p:txBody>
      </p:sp>
      <p:pic>
        <p:nvPicPr>
          <p:cNvPr id="18" name="Picture 17" descr="lsm_swest_corn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4440" y="885371"/>
            <a:ext cx="4726194" cy="308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4234440" y="885371"/>
            <a:ext cx="4909560" cy="438581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90513" lvl="1" indent="-290513" algn="ctr">
              <a:buClr>
                <a:srgbClr val="FF7800"/>
              </a:buClr>
              <a:buSzPct val="75000"/>
              <a:defRPr/>
            </a:pPr>
            <a:r>
              <a:rPr lang="en-US" sz="2400" b="1" dirty="0" smtClean="0"/>
              <a:t>LSM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1 FDA biennial inspection, 1 PAI inspection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1 EMEA inspection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1 Health Canada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Multiple license approvals (EU, Canada, South Korea)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6 ROW inspections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Multiple client audits / year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/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</p:txBody>
      </p:sp>
      <p:pic>
        <p:nvPicPr>
          <p:cNvPr id="20" name="Picture 19" descr="C:\Documents and Settings\mjk59595\Desktop\biopharm_00_02_ExteriorFrontViewFromLef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5574" y="3777725"/>
            <a:ext cx="4695681" cy="3080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975573" y="3764846"/>
            <a:ext cx="4695681" cy="30931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90513" lvl="1" indent="-290513" algn="ctr">
              <a:buClr>
                <a:srgbClr val="FF7800"/>
              </a:buClr>
              <a:buSzPct val="75000"/>
              <a:defRPr/>
            </a:pPr>
            <a:r>
              <a:rPr lang="en-US" sz="2400" b="1" dirty="0" smtClean="0"/>
              <a:t>Upper Merion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1900" b="1" dirty="0" smtClean="0">
                <a:solidFill>
                  <a:schemeClr val="tx1">
                    <a:lumMod val="50000"/>
                  </a:schemeClr>
                </a:solidFill>
              </a:rPr>
              <a:t>4 total FDA inspections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1900" b="1" dirty="0" smtClean="0">
                <a:solidFill>
                  <a:schemeClr val="tx1">
                    <a:lumMod val="50000"/>
                  </a:schemeClr>
                </a:solidFill>
              </a:rPr>
              <a:t>2 PAI inspections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1900" b="1" dirty="0" smtClean="0">
                <a:solidFill>
                  <a:schemeClr val="tx1">
                    <a:lumMod val="50000"/>
                  </a:schemeClr>
                </a:solidFill>
              </a:rPr>
              <a:t>2 license approvals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r>
              <a:rPr lang="en-US" sz="1900" b="1" dirty="0" smtClean="0">
                <a:solidFill>
                  <a:schemeClr val="tx1">
                    <a:lumMod val="50000"/>
                  </a:schemeClr>
                </a:solidFill>
              </a:rPr>
              <a:t>Multiple client audits / year</a:t>
            </a:r>
            <a:endParaRPr lang="en-US" sz="19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/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/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4"/>
              </a:buBlip>
              <a:defRPr/>
            </a:pPr>
            <a:endParaRPr lang="en-US" sz="19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Proven Quality Systems – 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/>
              <a:t>Responsibilities and Resources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1299" y="1181100"/>
            <a:ext cx="8689127" cy="567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Full Functionality at Site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Quality Agreement  preparation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Custom Certification Program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Integrated Floor Quality Assurance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Level 1 &amp; 2 audit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Raw material testing and control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Deviation management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CAPA management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Change control management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Batch release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Training management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Facility and equipment validation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Regulatory Compliance function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1200" b="1" dirty="0" smtClean="0">
              <a:solidFill>
                <a:schemeClr val="accent6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Global Corporate Resources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/>
              <a:t>Global QMS (US, EU, ROW standards)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/>
              <a:t>Corporate audit support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/>
              <a:t>Technical support (Biopharm </a:t>
            </a:r>
            <a:r>
              <a:rPr lang="en-US" sz="1900" dirty="0" err="1" smtClean="0"/>
              <a:t>CoE</a:t>
            </a:r>
            <a:r>
              <a:rPr lang="en-US" sz="1900" dirty="0" smtClean="0"/>
              <a:t>)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900" dirty="0" smtClean="0"/>
              <a:t>IT System support (</a:t>
            </a:r>
            <a:r>
              <a:rPr lang="en-US" sz="1900" dirty="0" smtClean="0">
                <a:cs typeface="Arial" pitchFamily="34" charset="0"/>
              </a:rPr>
              <a:t>SAP, </a:t>
            </a:r>
            <a:r>
              <a:rPr lang="en-US" sz="1900" dirty="0" err="1" smtClean="0">
                <a:cs typeface="Arial" pitchFamily="34" charset="0"/>
              </a:rPr>
              <a:t>Trackwise</a:t>
            </a:r>
            <a:r>
              <a:rPr lang="en-US" sz="1900" dirty="0" smtClean="0">
                <a:cs typeface="Arial" pitchFamily="34" charset="0"/>
              </a:rPr>
              <a:t>, </a:t>
            </a:r>
            <a:r>
              <a:rPr lang="en-US" sz="1900" dirty="0" smtClean="0"/>
              <a:t>Documentum)</a:t>
            </a:r>
            <a:endParaRPr lang="en-US" sz="1900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521" y="846152"/>
            <a:ext cx="3657600" cy="2631141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494" y="3554564"/>
            <a:ext cx="3615989" cy="25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379412" y="1447800"/>
          <a:ext cx="8269288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379412" y="4102100"/>
          <a:ext cx="8366126" cy="224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2468" name="Title 5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4238" cy="10033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Proven Quality Systems –</a:t>
            </a:r>
            <a:r>
              <a:rPr lang="en-US" dirty="0" smtClean="0">
                <a:latin typeface="Arial" charset="0"/>
                <a:cs typeface="Arial" charset="0"/>
              </a:rPr>
              <a:t> Focus and IT Tools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8513203" cy="1003300"/>
          </a:xfrm>
        </p:spPr>
        <p:txBody>
          <a:bodyPr>
            <a:normAutofit/>
          </a:bodyPr>
          <a:lstStyle/>
          <a:p>
            <a:pPr marL="290513" lvl="1" indent="-290513">
              <a:defRPr/>
            </a:pPr>
            <a:r>
              <a:rPr lang="en-US" sz="2600" b="1" dirty="0" smtClean="0">
                <a:solidFill>
                  <a:schemeClr val="accent6"/>
                </a:solidFill>
              </a:rPr>
              <a:t>	Fully </a:t>
            </a:r>
            <a:r>
              <a:rPr lang="en-US" sz="2600" b="1" dirty="0">
                <a:solidFill>
                  <a:schemeClr val="accent6"/>
                </a:solidFill>
              </a:rPr>
              <a:t>Integrated Supply </a:t>
            </a:r>
            <a:r>
              <a:rPr lang="en-US" sz="2600" b="1" dirty="0" smtClean="0">
                <a:solidFill>
                  <a:schemeClr val="accent6"/>
                </a:solidFill>
              </a:rPr>
              <a:t>Chain –                     </a:t>
            </a:r>
            <a:r>
              <a:rPr lang="en-US" sz="2600" b="1" dirty="0" smtClean="0">
                <a:solidFill>
                  <a:schemeClr val="tx1"/>
                </a:solidFill>
              </a:rPr>
              <a:t>Analytical Capabilities 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596" y="1186765"/>
            <a:ext cx="48995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In-House Laboratories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Raw material testing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In-process and release QC testing and small scale process support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Biochemical analysis / characterization, microbiological methods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ELISA ID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Bioassay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RP-HPLC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UPLC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SEC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err="1" smtClean="0">
                <a:solidFill>
                  <a:schemeClr val="tx1"/>
                </a:solidFill>
              </a:rPr>
              <a:t>cIEF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SDS Page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err="1" smtClean="0">
                <a:solidFill>
                  <a:schemeClr val="tx1"/>
                </a:solidFill>
              </a:rPr>
              <a:t>qPCR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HCP ELISA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Residuals</a:t>
            </a: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err="1" smtClean="0">
                <a:solidFill>
                  <a:schemeClr val="tx1"/>
                </a:solidFill>
              </a:rPr>
              <a:t>Bioburden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747713" lvl="2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400" dirty="0" err="1" smtClean="0">
                <a:solidFill>
                  <a:schemeClr val="tx1"/>
                </a:solidFill>
              </a:rPr>
              <a:t>Endotoxin</a:t>
            </a:r>
            <a:endParaRPr lang="en-US" sz="21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Assay development, tech transfer, validation, qualification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7219" y="1569492"/>
            <a:ext cx="3220872" cy="240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4513" y="4148919"/>
            <a:ext cx="3289105" cy="2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8513203" cy="1003300"/>
          </a:xfrm>
        </p:spPr>
        <p:txBody>
          <a:bodyPr>
            <a:normAutofit/>
          </a:bodyPr>
          <a:lstStyle/>
          <a:p>
            <a:pPr marL="290513" lvl="1" indent="-290513">
              <a:defRPr/>
            </a:pPr>
            <a:r>
              <a:rPr lang="en-US" sz="2600" b="1" dirty="0" smtClean="0">
                <a:solidFill>
                  <a:schemeClr val="accent6"/>
                </a:solidFill>
              </a:rPr>
              <a:t>	Fully </a:t>
            </a:r>
            <a:r>
              <a:rPr lang="en-US" sz="2600" b="1" dirty="0">
                <a:solidFill>
                  <a:schemeClr val="accent6"/>
                </a:solidFill>
              </a:rPr>
              <a:t>Integrated Supply </a:t>
            </a:r>
            <a:r>
              <a:rPr lang="en-US" sz="2600" b="1" dirty="0" smtClean="0">
                <a:solidFill>
                  <a:schemeClr val="accent6"/>
                </a:solidFill>
              </a:rPr>
              <a:t>Chain –                     </a:t>
            </a:r>
            <a:r>
              <a:rPr lang="en-US" sz="2600" b="1" dirty="0" smtClean="0">
                <a:solidFill>
                  <a:schemeClr val="tx1"/>
                </a:solidFill>
              </a:rPr>
              <a:t>Analytical Capabilities 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304" y="4258102"/>
            <a:ext cx="86253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Bio-CTL (Biopharm </a:t>
            </a:r>
            <a:r>
              <a:rPr lang="en-US" sz="2400" b="1" dirty="0" err="1" smtClean="0">
                <a:solidFill>
                  <a:schemeClr val="accent6"/>
                </a:solidFill>
              </a:rPr>
              <a:t>CoE</a:t>
            </a:r>
            <a:r>
              <a:rPr lang="en-US" sz="2400" b="1" dirty="0" smtClean="0">
                <a:solidFill>
                  <a:schemeClr val="accent6"/>
                </a:solidFill>
              </a:rPr>
              <a:t> for Testing and Release)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Located in EU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DS and DP testing, batch release, stability testing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Critical reagent control and testing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dirty="0" smtClean="0">
                <a:solidFill>
                  <a:schemeClr val="tx1"/>
                </a:solidFill>
              </a:rPr>
              <a:t>Master, working, analytical cell bank storage</a:t>
            </a:r>
          </a:p>
        </p:txBody>
      </p:sp>
      <p:pic>
        <p:nvPicPr>
          <p:cNvPr id="8" name="Picture 5" descr="GTP_51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82" y="1269265"/>
            <a:ext cx="2770494" cy="2770472"/>
          </a:xfrm>
          <a:prstGeom prst="flowChartOnlineStorag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7469" y="1187356"/>
            <a:ext cx="3158319" cy="2852381"/>
          </a:xfrm>
          <a:prstGeom prst="flowChartOnlineStorag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960" y="1260143"/>
            <a:ext cx="3603010" cy="2779594"/>
          </a:xfrm>
          <a:prstGeom prst="flowChartOnlineStorag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7536" y="3185045"/>
            <a:ext cx="39696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</a:rPr>
              <a:t>Biopharmaceutical Contact Manufacturing</a:t>
            </a:r>
          </a:p>
          <a:p>
            <a:endParaRPr lang="en-US" sz="2800" dirty="0" smtClean="0">
              <a:solidFill>
                <a:srgbClr val="685D55"/>
              </a:solidFill>
            </a:endParaRPr>
          </a:p>
          <a:p>
            <a:pPr algn="ctr"/>
            <a:r>
              <a:rPr lang="en-US" sz="2800" dirty="0" smtClean="0">
                <a:solidFill>
                  <a:srgbClr val="685D55"/>
                </a:solidFill>
              </a:rPr>
              <a:t>www.gsk.com/biopharm</a:t>
            </a:r>
            <a:endParaRPr lang="en-US" sz="2800" dirty="0">
              <a:solidFill>
                <a:srgbClr val="685D55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436730" y="1856100"/>
            <a:ext cx="4299045" cy="3575714"/>
            <a:chOff x="5324475" y="3762375"/>
            <a:chExt cx="3819525" cy="3095628"/>
          </a:xfrm>
        </p:grpSpPr>
        <p:pic>
          <p:nvPicPr>
            <p:cNvPr id="6" name="Picture 3" descr="M:\MediaResources\GSK image resources\GSK Sites\GSK House\03693.jpg"/>
            <p:cNvPicPr>
              <a:picLocks noChangeAspect="1" noChangeArrowheads="1"/>
            </p:cNvPicPr>
            <p:nvPr/>
          </p:nvPicPr>
          <p:blipFill>
            <a:blip r:embed="rId2" cstate="print"/>
            <a:srcRect t="9287" b="20462"/>
            <a:stretch>
              <a:fillRect/>
            </a:stretch>
          </p:blipFill>
          <p:spPr bwMode="auto">
            <a:xfrm>
              <a:off x="5727688" y="3762375"/>
              <a:ext cx="3122749" cy="294322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7" name="Picture 3" descr="X:\2325_GSK_CorpPPT_TempRefresh\CubistProjectFiles\PPT\MonicaTest\linked\photocopr3.png"/>
            <p:cNvPicPr>
              <a:picLocks noChangeAspect="1" noChangeArrowheads="1"/>
            </p:cNvPicPr>
            <p:nvPr/>
          </p:nvPicPr>
          <p:blipFill>
            <a:blip r:embed="rId3" cstate="print"/>
            <a:srcRect t="9160" r="2912" b="8143"/>
            <a:stretch>
              <a:fillRect/>
            </a:stretch>
          </p:blipFill>
          <p:spPr bwMode="auto">
            <a:xfrm>
              <a:off x="5324475" y="3762377"/>
              <a:ext cx="3819525" cy="3095626"/>
            </a:xfrm>
            <a:prstGeom prst="rect">
              <a:avLst/>
            </a:prstGeom>
            <a:noFill/>
          </p:spPr>
        </p:pic>
      </p:grpSp>
      <p:pic>
        <p:nvPicPr>
          <p:cNvPr id="5122" name="Picture 2" descr="S:\Share\Marketing Efforts\Marketing Visuals\Company Logo\Biopharm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583" y="1972877"/>
            <a:ext cx="2491368" cy="940030"/>
          </a:xfrm>
          <a:prstGeom prst="rect">
            <a:avLst/>
          </a:prstGeom>
          <a:noFill/>
        </p:spPr>
      </p:pic>
      <p:pic>
        <p:nvPicPr>
          <p:cNvPr id="4" name="Picture 3" descr="GSK_LOS_RG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09" y="1916514"/>
            <a:ext cx="828939" cy="408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  <a:latin typeface="Calibri" pitchFamily="34" charset="0"/>
              </a:rPr>
              <a:t>Biopharm</a:t>
            </a:r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 Supply Chain </a:t>
            </a:r>
            <a:r>
              <a:rPr lang="en-US" dirty="0" smtClean="0">
                <a:latin typeface="Calibri" pitchFamily="34" charset="0"/>
              </a:rPr>
              <a:t>– Our Mission Statement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1300" y="1201002"/>
            <a:ext cx="4794724" cy="2483894"/>
          </a:xfrm>
        </p:spPr>
        <p:txBody>
          <a:bodyPr/>
          <a:lstStyle/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r>
              <a:rPr lang="en-US" sz="2400" b="1" dirty="0" smtClean="0">
                <a:solidFill>
                  <a:schemeClr val="accent6"/>
                </a:solidFill>
                <a:latin typeface="Calibri" pitchFamily="34" charset="0"/>
              </a:rPr>
              <a:t>Mission Statement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latin typeface="Calibri" pitchFamily="34" charset="0"/>
              </a:rPr>
              <a:t>Be GSK’s manufacturing knowledge centers for enabling launch, supply, and management of biopharmaceutical products around the world.  </a:t>
            </a: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endParaRPr lang="en-US" sz="1200" b="1" dirty="0" smtClean="0">
              <a:solidFill>
                <a:schemeClr val="accent6"/>
              </a:solidFill>
              <a:latin typeface="Calibri" pitchFamily="34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4804016" y="3766782"/>
            <a:ext cx="3725839" cy="3091218"/>
            <a:chOff x="5324475" y="3762375"/>
            <a:chExt cx="3819525" cy="3095628"/>
          </a:xfrm>
        </p:grpSpPr>
        <p:pic>
          <p:nvPicPr>
            <p:cNvPr id="9" name="Picture 3" descr="M:\MediaResources\GSK image resources\GSK Sites\GSK House\03693.jpg"/>
            <p:cNvPicPr>
              <a:picLocks noChangeAspect="1" noChangeArrowheads="1"/>
            </p:cNvPicPr>
            <p:nvPr/>
          </p:nvPicPr>
          <p:blipFill>
            <a:blip r:embed="rId3" cstate="print"/>
            <a:srcRect t="9287" b="20462"/>
            <a:stretch>
              <a:fillRect/>
            </a:stretch>
          </p:blipFill>
          <p:spPr bwMode="auto">
            <a:xfrm>
              <a:off x="5727688" y="3762375"/>
              <a:ext cx="3122749" cy="294322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0" name="Picture 3" descr="X:\2325_GSK_CorpPPT_TempRefresh\CubistProjectFiles\PPT\MonicaTest\linked\photocopr3.png"/>
            <p:cNvPicPr>
              <a:picLocks noChangeAspect="1" noChangeArrowheads="1"/>
            </p:cNvPicPr>
            <p:nvPr/>
          </p:nvPicPr>
          <p:blipFill>
            <a:blip r:embed="rId4" cstate="print"/>
            <a:srcRect t="9160" r="2912" b="8143"/>
            <a:stretch>
              <a:fillRect/>
            </a:stretch>
          </p:blipFill>
          <p:spPr bwMode="auto">
            <a:xfrm>
              <a:off x="5324475" y="3762377"/>
              <a:ext cx="3819525" cy="3095626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238835" y="4086789"/>
            <a:ext cx="44150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r>
              <a:rPr lang="en-US" sz="2400" b="1" dirty="0" smtClean="0">
                <a:solidFill>
                  <a:schemeClr val="accent6"/>
                </a:solidFill>
                <a:cs typeface="Arial" pitchFamily="34" charset="0"/>
              </a:rPr>
              <a:t>Business Development </a:t>
            </a: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r>
              <a:rPr lang="en-US" sz="2400" b="1" dirty="0" smtClean="0">
                <a:solidFill>
                  <a:schemeClr val="accent6"/>
                </a:solidFill>
                <a:cs typeface="Arial" pitchFamily="34" charset="0"/>
              </a:rPr>
              <a:t>Mission Statement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  <a:cs typeface="Arial" pitchFamily="34" charset="0"/>
              </a:rPr>
              <a:t>Leverage these capabilities to provide contract manufacturing services with market leading quality, cost, and time efficiency.</a:t>
            </a:r>
            <a:endParaRPr lang="en-US" sz="21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4261" y="846896"/>
            <a:ext cx="3234521" cy="295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X:\2325_GSK_CorpPPT_TempRefresh\CubistProjectFiles\PPT\MonicaTest\linked\photocopr3.png"/>
          <p:cNvPicPr>
            <a:picLocks noChangeAspect="1" noChangeArrowheads="1"/>
          </p:cNvPicPr>
          <p:nvPr/>
        </p:nvPicPr>
        <p:blipFill>
          <a:blip r:embed="rId4" cstate="print"/>
          <a:srcRect t="9160" r="2912" b="8143"/>
          <a:stretch>
            <a:fillRect/>
          </a:stretch>
        </p:blipFill>
        <p:spPr bwMode="auto">
          <a:xfrm>
            <a:off x="4888175" y="793847"/>
            <a:ext cx="3725839" cy="3091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  <a:latin typeface="Calibri" pitchFamily="34" charset="0"/>
              </a:rPr>
              <a:t>Biopharm</a:t>
            </a:r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 Supply Chain – </a:t>
            </a:r>
            <a:r>
              <a:rPr lang="en-US" dirty="0" smtClean="0">
                <a:latin typeface="Calibri" pitchFamily="34" charset="0"/>
              </a:rPr>
              <a:t>Our Role in GSK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_s1221643"/>
          <p:cNvSpPr>
            <a:spLocks noChangeArrowheads="1"/>
          </p:cNvSpPr>
          <p:nvPr/>
        </p:nvSpPr>
        <p:spPr bwMode="auto">
          <a:xfrm>
            <a:off x="211684" y="1169844"/>
            <a:ext cx="4087362" cy="457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Global Manufacturing and </a:t>
            </a:r>
            <a:r>
              <a:rPr lang="en-US" sz="1600" b="1" dirty="0" smtClean="0">
                <a:solidFill>
                  <a:schemeClr val="tx1"/>
                </a:solidFill>
              </a:rPr>
              <a:t>Supply (GMS)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_s1221644"/>
          <p:cNvSpPr>
            <a:spLocks noChangeArrowheads="1"/>
          </p:cNvSpPr>
          <p:nvPr/>
        </p:nvSpPr>
        <p:spPr bwMode="auto">
          <a:xfrm>
            <a:off x="695618" y="1728716"/>
            <a:ext cx="4081107" cy="45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Pharma</a:t>
            </a:r>
            <a:r>
              <a:rPr lang="en-US" sz="1600" b="1" dirty="0" smtClean="0">
                <a:solidFill>
                  <a:schemeClr val="tx1"/>
                </a:solidFill>
              </a:rPr>
              <a:t> Ops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_s1221645"/>
          <p:cNvSpPr>
            <a:spLocks noChangeArrowheads="1"/>
          </p:cNvSpPr>
          <p:nvPr/>
        </p:nvSpPr>
        <p:spPr bwMode="auto">
          <a:xfrm>
            <a:off x="1602016" y="2864421"/>
            <a:ext cx="4082763" cy="4572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Upper Merion and Rockville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(Drug substance sites with Biopharm capability)</a:t>
            </a: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_s1221648"/>
          <p:cNvSpPr>
            <a:spLocks noChangeArrowheads="1"/>
          </p:cNvSpPr>
          <p:nvPr/>
        </p:nvSpPr>
        <p:spPr bwMode="auto">
          <a:xfrm>
            <a:off x="711428" y="4703382"/>
            <a:ext cx="4037926" cy="50530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Biopharm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Technical Center of Excellence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_s1039"/>
          <p:cNvSpPr>
            <a:spLocks noChangeArrowheads="1"/>
          </p:cNvSpPr>
          <p:nvPr/>
        </p:nvSpPr>
        <p:spPr bwMode="auto">
          <a:xfrm>
            <a:off x="703361" y="5342828"/>
            <a:ext cx="4059639" cy="570204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BioCTL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(Center of Excellence for Testing and Release)</a:t>
            </a:r>
            <a:endParaRPr lang="en-US" sz="1200" b="1" dirty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6218238" y="4237038"/>
            <a:ext cx="0" cy="806450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6111875" y="4160838"/>
            <a:ext cx="0" cy="898525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_s1221648"/>
          <p:cNvSpPr>
            <a:spLocks noChangeArrowheads="1"/>
          </p:cNvSpPr>
          <p:nvPr/>
        </p:nvSpPr>
        <p:spPr bwMode="auto">
          <a:xfrm>
            <a:off x="709189" y="6062471"/>
            <a:ext cx="4067459" cy="505291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Biopharm External Supply 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Content Placeholder 3"/>
          <p:cNvSpPr>
            <a:spLocks noGrp="1"/>
          </p:cNvSpPr>
          <p:nvPr>
            <p:ph idx="1"/>
          </p:nvPr>
        </p:nvSpPr>
        <p:spPr>
          <a:xfrm>
            <a:off x="4339986" y="1255593"/>
            <a:ext cx="2565779" cy="368490"/>
          </a:xfrm>
        </p:spPr>
        <p:txBody>
          <a:bodyPr/>
          <a:lstStyle/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r>
              <a:rPr lang="en-US" dirty="0" smtClean="0"/>
              <a:t>78 sites in 31 countries</a:t>
            </a:r>
          </a:p>
        </p:txBody>
      </p:sp>
      <p:sp>
        <p:nvSpPr>
          <p:cNvPr id="33" name="Bent Arrow 32"/>
          <p:cNvSpPr/>
          <p:nvPr/>
        </p:nvSpPr>
        <p:spPr bwMode="auto">
          <a:xfrm flipV="1">
            <a:off x="272954" y="1701432"/>
            <a:ext cx="368489" cy="409433"/>
          </a:xfrm>
          <a:prstGeom prst="ben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kern="0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Content Placeholder 3"/>
          <p:cNvSpPr txBox="1">
            <a:spLocks/>
          </p:cNvSpPr>
          <p:nvPr/>
        </p:nvSpPr>
        <p:spPr>
          <a:xfrm>
            <a:off x="4847228" y="1785587"/>
            <a:ext cx="2565779" cy="368490"/>
          </a:xfrm>
          <a:prstGeom prst="rect">
            <a:avLst/>
          </a:prstGeom>
        </p:spPr>
        <p:txBody>
          <a:bodyPr/>
          <a:lstStyle/>
          <a:p>
            <a:pPr marL="290513" marR="0" lvl="1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7800"/>
              </a:buClr>
              <a:buSzPct val="75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 sites in 22 countries</a:t>
            </a:r>
          </a:p>
        </p:txBody>
      </p:sp>
      <p:sp>
        <p:nvSpPr>
          <p:cNvPr id="41" name="Bent Arrow 40"/>
          <p:cNvSpPr/>
          <p:nvPr/>
        </p:nvSpPr>
        <p:spPr bwMode="auto">
          <a:xfrm flipV="1">
            <a:off x="774225" y="2310698"/>
            <a:ext cx="368489" cy="409433"/>
          </a:xfrm>
          <a:prstGeom prst="ben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kern="0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Bent Arrow 46"/>
          <p:cNvSpPr/>
          <p:nvPr/>
        </p:nvSpPr>
        <p:spPr bwMode="auto">
          <a:xfrm flipV="1">
            <a:off x="307010" y="4759554"/>
            <a:ext cx="368489" cy="409433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kern="0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Bent Arrow 51"/>
          <p:cNvSpPr/>
          <p:nvPr/>
        </p:nvSpPr>
        <p:spPr bwMode="auto">
          <a:xfrm flipV="1">
            <a:off x="295637" y="5307662"/>
            <a:ext cx="368489" cy="409433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kern="0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Bent Arrow 52"/>
          <p:cNvSpPr/>
          <p:nvPr/>
        </p:nvSpPr>
        <p:spPr bwMode="auto">
          <a:xfrm flipV="1">
            <a:off x="268342" y="5945896"/>
            <a:ext cx="368489" cy="409433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54" name="_s1221645"/>
          <p:cNvSpPr>
            <a:spLocks noChangeArrowheads="1"/>
          </p:cNvSpPr>
          <p:nvPr/>
        </p:nvSpPr>
        <p:spPr bwMode="auto">
          <a:xfrm>
            <a:off x="1599980" y="4041377"/>
            <a:ext cx="4082763" cy="50950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Barnard Castle and Parma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(Drug product sites with Biopharm capability)</a:t>
            </a: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5" name="Bent Arrow 54"/>
          <p:cNvSpPr/>
          <p:nvPr/>
        </p:nvSpPr>
        <p:spPr bwMode="auto">
          <a:xfrm flipV="1">
            <a:off x="836145" y="3447017"/>
            <a:ext cx="368489" cy="409433"/>
          </a:xfrm>
          <a:prstGeom prst="bentArrow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36576" rIns="82296" bIns="36576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kern="0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Content Placeholder 3"/>
          <p:cNvSpPr txBox="1">
            <a:spLocks/>
          </p:cNvSpPr>
          <p:nvPr/>
        </p:nvSpPr>
        <p:spPr>
          <a:xfrm>
            <a:off x="6929216" y="5034812"/>
            <a:ext cx="2062384" cy="1003104"/>
          </a:xfrm>
          <a:prstGeom prst="rect">
            <a:avLst/>
          </a:prstGeom>
        </p:spPr>
        <p:txBody>
          <a:bodyPr/>
          <a:lstStyle/>
          <a:p>
            <a:pPr marL="290513" marR="0" lvl="1" indent="-2905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7800"/>
              </a:buClr>
              <a:buSzPct val="75000"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Global network based Biopharm Capabilities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Right Brace 59"/>
          <p:cNvSpPr/>
          <p:nvPr/>
        </p:nvSpPr>
        <p:spPr>
          <a:xfrm>
            <a:off x="6728497" y="4703382"/>
            <a:ext cx="354842" cy="1765657"/>
          </a:xfrm>
          <a:prstGeom prst="righ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3"/>
          <p:cNvSpPr txBox="1">
            <a:spLocks/>
          </p:cNvSpPr>
          <p:nvPr/>
        </p:nvSpPr>
        <p:spPr>
          <a:xfrm>
            <a:off x="6915532" y="3149704"/>
            <a:ext cx="1696873" cy="875016"/>
          </a:xfrm>
          <a:prstGeom prst="rect">
            <a:avLst/>
          </a:prstGeom>
        </p:spPr>
        <p:txBody>
          <a:bodyPr/>
          <a:lstStyle/>
          <a:p>
            <a:pPr marL="290513" marR="0" lvl="1" indent="-2905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7800"/>
              </a:buClr>
              <a:buSzPct val="7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Site based Biopharm Capabilities</a:t>
            </a:r>
          </a:p>
        </p:txBody>
      </p:sp>
      <p:sp>
        <p:nvSpPr>
          <p:cNvPr id="62" name="Right Brace 61"/>
          <p:cNvSpPr/>
          <p:nvPr/>
        </p:nvSpPr>
        <p:spPr>
          <a:xfrm>
            <a:off x="6745073" y="2557586"/>
            <a:ext cx="354842" cy="2002444"/>
          </a:xfrm>
          <a:prstGeom prst="righ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3"/>
          <p:cNvSpPr txBox="1">
            <a:spLocks/>
          </p:cNvSpPr>
          <p:nvPr/>
        </p:nvSpPr>
        <p:spPr>
          <a:xfrm>
            <a:off x="5651262" y="2918569"/>
            <a:ext cx="921226" cy="368490"/>
          </a:xfrm>
          <a:prstGeom prst="rect">
            <a:avLst/>
          </a:prstGeom>
        </p:spPr>
        <p:txBody>
          <a:bodyPr/>
          <a:lstStyle/>
          <a:p>
            <a:pPr marL="290513" marR="0" lvl="1" indent="-2905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7800"/>
              </a:buClr>
              <a:buSzPct val="75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USA</a:t>
            </a:r>
          </a:p>
        </p:txBody>
      </p:sp>
      <p:sp>
        <p:nvSpPr>
          <p:cNvPr id="64" name="Content Placeholder 3"/>
          <p:cNvSpPr txBox="1">
            <a:spLocks/>
          </p:cNvSpPr>
          <p:nvPr/>
        </p:nvSpPr>
        <p:spPr>
          <a:xfrm>
            <a:off x="5730936" y="4107657"/>
            <a:ext cx="1025858" cy="368490"/>
          </a:xfrm>
          <a:prstGeom prst="rect">
            <a:avLst/>
          </a:prstGeom>
        </p:spPr>
        <p:txBody>
          <a:bodyPr/>
          <a:lstStyle/>
          <a:p>
            <a:pPr marL="290513" marR="0" lvl="1" indent="-2905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7800"/>
              </a:buClr>
              <a:buSzPct val="75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UK, Italy</a:t>
            </a:r>
          </a:p>
        </p:txBody>
      </p:sp>
      <p:sp>
        <p:nvSpPr>
          <p:cNvPr id="26" name="_s1221644"/>
          <p:cNvSpPr>
            <a:spLocks noChangeArrowheads="1"/>
          </p:cNvSpPr>
          <p:nvPr/>
        </p:nvSpPr>
        <p:spPr bwMode="auto">
          <a:xfrm>
            <a:off x="1204634" y="2292596"/>
            <a:ext cx="4081107" cy="45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Biopharm</a:t>
            </a:r>
            <a:r>
              <a:rPr lang="en-US" sz="1600" b="1" dirty="0" smtClean="0">
                <a:solidFill>
                  <a:schemeClr val="tx1"/>
                </a:solidFill>
              </a:rPr>
              <a:t> Supply Chain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_s1221644"/>
          <p:cNvSpPr>
            <a:spLocks noChangeArrowheads="1"/>
          </p:cNvSpPr>
          <p:nvPr/>
        </p:nvSpPr>
        <p:spPr bwMode="auto">
          <a:xfrm>
            <a:off x="1238162" y="3432548"/>
            <a:ext cx="4081107" cy="45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Global Supply Chain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99" y="5138286"/>
            <a:ext cx="2792152" cy="76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C:\Documents and Settings\mjk59595\Desktop\biopharm_00_02_ExteriorFrontViewFromLef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7233" y="3195783"/>
            <a:ext cx="5506768" cy="366221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6" name="Picture 4" descr="X:\2325_GSK_CorpPPT_TempRefresh\CubistProjectFiles\PPT\MonicaTest\linked\photocrop4.png"/>
          <p:cNvPicPr>
            <a:picLocks noChangeAspect="1" noChangeArrowheads="1"/>
          </p:cNvPicPr>
          <p:nvPr/>
        </p:nvPicPr>
        <p:blipFill>
          <a:blip r:embed="rId4" cstate="print"/>
          <a:srcRect l="15490" t="24967"/>
          <a:stretch>
            <a:fillRect/>
          </a:stretch>
        </p:blipFill>
        <p:spPr bwMode="auto">
          <a:xfrm>
            <a:off x="3371851" y="3014365"/>
            <a:ext cx="5772149" cy="384363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3" y="1978931"/>
            <a:ext cx="4363871" cy="2209612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accent6"/>
                </a:solidFill>
                <a:latin typeface="Calibri" pitchFamily="34" charset="0"/>
              </a:rPr>
              <a:t>Upper Merion – </a:t>
            </a:r>
            <a:r>
              <a:rPr lang="en-US" sz="3100" dirty="0" smtClean="0">
                <a:latin typeface="Calibri" pitchFamily="34" charset="0"/>
              </a:rPr>
              <a:t> </a:t>
            </a:r>
            <a:br>
              <a:rPr lang="en-US" sz="3100" dirty="0" smtClean="0">
                <a:latin typeface="Calibri" pitchFamily="34" charset="0"/>
              </a:rPr>
            </a:br>
            <a:r>
              <a:rPr lang="en-US" sz="3100" dirty="0" smtClean="0">
                <a:latin typeface="Calibri" pitchFamily="34" charset="0"/>
              </a:rPr>
              <a:t>Contract Manufacturing Capabilities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6218238" y="4237038"/>
            <a:ext cx="0" cy="806450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6111875" y="4160838"/>
            <a:ext cx="0" cy="898525"/>
          </a:xfrm>
          <a:prstGeom prst="line">
            <a:avLst/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idx="1"/>
          </p:nvPr>
        </p:nvSpPr>
        <p:spPr>
          <a:xfrm>
            <a:off x="393699" y="1078324"/>
            <a:ext cx="4237403" cy="1896696"/>
          </a:xfrm>
        </p:spPr>
        <p:txBody>
          <a:bodyPr/>
          <a:lstStyle/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endParaRPr lang="en-US" sz="2100" dirty="0" smtClean="0">
              <a:latin typeface="Calibri" pitchFamily="34" charset="0"/>
            </a:endParaRP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latin typeface="Calibri" pitchFamily="34" charset="0"/>
              </a:rPr>
              <a:t>Located in King of Prussia, a suburb of Philadelphia, PA.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GB" sz="2100" dirty="0" smtClean="0">
                <a:latin typeface="Calibri" pitchFamily="34" charset="0"/>
              </a:rPr>
              <a:t>100,000 ft</a:t>
            </a:r>
            <a:r>
              <a:rPr lang="en-GB" sz="2100" baseline="30000" dirty="0" smtClean="0">
                <a:latin typeface="Calibri" pitchFamily="34" charset="0"/>
              </a:rPr>
              <a:t>2</a:t>
            </a:r>
            <a:r>
              <a:rPr lang="en-GB" sz="2100" dirty="0" smtClean="0">
                <a:latin typeface="Calibri" pitchFamily="34" charset="0"/>
              </a:rPr>
              <a:t> of production space and 240,000ft</a:t>
            </a:r>
            <a:r>
              <a:rPr lang="en-GB" sz="2100" baseline="30000" dirty="0" smtClean="0">
                <a:latin typeface="Calibri" pitchFamily="34" charset="0"/>
              </a:rPr>
              <a:t>2</a:t>
            </a:r>
            <a:r>
              <a:rPr lang="en-GB" sz="2100" dirty="0" smtClean="0">
                <a:latin typeface="Calibri" pitchFamily="34" charset="0"/>
              </a:rPr>
              <a:t> total footprint. 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2100" dirty="0" smtClean="0">
                <a:latin typeface="Calibri" pitchFamily="34" charset="0"/>
              </a:rPr>
              <a:t>Staffed by approximately 240 people.</a:t>
            </a: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endParaRPr lang="en-US" sz="2100" dirty="0" smtClean="0">
              <a:latin typeface="Calibri" pitchFamily="34" charset="0"/>
            </a:endParaRPr>
          </a:p>
          <a:p>
            <a:pPr marL="290513" lvl="1" indent="-290513">
              <a:buClr>
                <a:srgbClr val="FF7800"/>
              </a:buClr>
              <a:buSzPct val="75000"/>
              <a:buNone/>
              <a:defRPr/>
            </a:pPr>
            <a:endParaRPr lang="en-US" sz="2100" dirty="0">
              <a:latin typeface="Calibri" pitchFamily="34" charset="0"/>
            </a:endParaRP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393700" y="330200"/>
            <a:ext cx="4615028" cy="100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itchFamily="34" charset="0"/>
              </a:rPr>
              <a:t>Who are we?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Arial" pitchFamily="34" charset="0"/>
              </a:rPr>
              <a:t>Upper Merion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3602" y="3867511"/>
            <a:ext cx="6341952" cy="278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167" y="385064"/>
            <a:ext cx="4275316" cy="328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1_biopharm_9-8-10_17_Suite1_Fermentation_OnPlatformWithOperators.JPG"/>
          <p:cNvPicPr>
            <a:picLocks noChangeAspect="1"/>
          </p:cNvPicPr>
          <p:nvPr/>
        </p:nvPicPr>
        <p:blipFill>
          <a:blip r:embed="rId2" cstate="print"/>
          <a:srcRect l="13549"/>
          <a:stretch>
            <a:fillRect/>
          </a:stretch>
        </p:blipFill>
        <p:spPr>
          <a:xfrm>
            <a:off x="423081" y="3243579"/>
            <a:ext cx="4203510" cy="337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2600" b="1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sz="2600" b="1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sz="2600" b="1" dirty="0" smtClean="0">
                <a:solidFill>
                  <a:schemeClr val="tx1"/>
                </a:solidFill>
                <a:latin typeface="Calibri" pitchFamily="34" charset="0"/>
              </a:rPr>
              <a:t>Proven History</a:t>
            </a:r>
            <a:endParaRPr lang="en-US" sz="2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130" y="1259512"/>
            <a:ext cx="88778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10 years experience as a CMO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4 partner firms and 5 products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>Multiple Host Organism and Process Platforms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Yeast, CHO, mouse myeloma, insect cell cultures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2100" dirty="0" smtClean="0">
                <a:solidFill>
                  <a:schemeClr val="tx1"/>
                </a:solidFill>
              </a:rPr>
              <a:t>Batch, fed-batch, multiple harvest, perfusion execution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5" name="Picture 4" descr="Biopharm Photos - Jacobs Pics 001.jpg"/>
          <p:cNvPicPr>
            <a:picLocks noChangeAspect="1"/>
          </p:cNvPicPr>
          <p:nvPr/>
        </p:nvPicPr>
        <p:blipFill>
          <a:blip r:embed="rId4" cstate="print"/>
          <a:srcRect l="12996" t="22658" r="25980"/>
          <a:stretch>
            <a:fillRect/>
          </a:stretch>
        </p:blipFill>
        <p:spPr>
          <a:xfrm>
            <a:off x="4895850" y="3324225"/>
            <a:ext cx="4248150" cy="3381375"/>
          </a:xfrm>
          <a:prstGeom prst="rect">
            <a:avLst/>
          </a:prstGeom>
        </p:spPr>
      </p:pic>
      <p:pic>
        <p:nvPicPr>
          <p:cNvPr id="6" name="Picture 3" descr="X:\2325_GSK_CorpPPT_TempRefresh\CubistProjectFiles\PPT\MonicaTest\linked\photocopr3.png"/>
          <p:cNvPicPr>
            <a:picLocks noChangeAspect="1" noChangeArrowheads="1"/>
          </p:cNvPicPr>
          <p:nvPr/>
        </p:nvPicPr>
        <p:blipFill>
          <a:blip r:embed="rId5" cstate="print"/>
          <a:srcRect t="7872" r="6493" b="9787"/>
          <a:stretch>
            <a:fillRect/>
          </a:stretch>
        </p:blipFill>
        <p:spPr bwMode="auto">
          <a:xfrm>
            <a:off x="4667250" y="3171825"/>
            <a:ext cx="4476750" cy="3686175"/>
          </a:xfrm>
          <a:prstGeom prst="rect">
            <a:avLst/>
          </a:prstGeom>
          <a:noFill/>
        </p:spPr>
      </p:pic>
      <p:pic>
        <p:nvPicPr>
          <p:cNvPr id="9" name="Picture 3" descr="X:\2325_GSK_CorpPPT_TempRefresh\CubistProjectFiles\PPT\MonicaTest\linked\photocopr3.png"/>
          <p:cNvPicPr>
            <a:picLocks noChangeAspect="1" noChangeArrowheads="1"/>
          </p:cNvPicPr>
          <p:nvPr/>
        </p:nvPicPr>
        <p:blipFill>
          <a:blip r:embed="rId5" cstate="print"/>
          <a:srcRect l="4706" t="8650" r="6692" b="11477"/>
          <a:stretch>
            <a:fillRect/>
          </a:stretch>
        </p:blipFill>
        <p:spPr bwMode="auto">
          <a:xfrm>
            <a:off x="409430" y="3104866"/>
            <a:ext cx="4241913" cy="3575713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9835" y="3316173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MVS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9584" y="3336920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CCVS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Proven Facilities (Production MVS)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841" y="1194139"/>
            <a:ext cx="3848668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Seed Lab and Seed Train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Shaker flask platform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10:1 scale up ratio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Production Reactors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 x 10,000L capacity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Fed-batch capable</a:t>
            </a:r>
          </a:p>
        </p:txBody>
      </p:sp>
      <p:pic>
        <p:nvPicPr>
          <p:cNvPr id="6" name="Picture 5" descr="Site Drawings - MV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7853" y="3355549"/>
            <a:ext cx="5697940" cy="35024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9616" y="1210062"/>
            <a:ext cx="524074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Harvest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Disk-stack centrifugation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High capacity and flexible depth filtration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Downstream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Flexible operations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5 x 2M columns and ILD, UF/DF</a:t>
            </a:r>
          </a:p>
          <a:p>
            <a:pPr marL="290513" lvl="1" indent="-290513">
              <a:buClr>
                <a:srgbClr val="FF7800"/>
              </a:buClr>
              <a:buSzPct val="75000"/>
              <a:defRPr/>
            </a:pPr>
            <a:endParaRPr lang="en-US" sz="1800" b="1" dirty="0" smtClean="0">
              <a:solidFill>
                <a:schemeClr val="accent6"/>
              </a:solidFill>
            </a:endParaRPr>
          </a:p>
        </p:txBody>
      </p:sp>
      <p:pic>
        <p:nvPicPr>
          <p:cNvPr id="9" name="Picture 8" descr="biopharm_9-8-10_21_Suite1_Fermentation_10KAgitator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773" y="3589362"/>
            <a:ext cx="3207224" cy="264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Calibri" pitchFamily="34" charset="0"/>
              </a:rPr>
              <a:t>Considerable Experience and Resources – 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Proven Facilities (Production CCVS)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3" descr="Site Drawings - CCV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89" y="1419368"/>
            <a:ext cx="4879462" cy="53840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1433" y="1535333"/>
            <a:ext cx="41625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1" indent="-290513"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Seed Lab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Shaker flask &amp; Wave platforms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Seed Train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Disposable and SS options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4:1 scale up ratio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Production Reactors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 x 5,000L capacity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Fed-batch capable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Harvest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Disk-stack centrifugation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Flexible depth filtration</a:t>
            </a:r>
          </a:p>
          <a:p>
            <a:pPr marL="290513" lvl="1" indent="-290513">
              <a:spcBef>
                <a:spcPts val="600"/>
              </a:spcBef>
              <a:buClr>
                <a:srgbClr val="FF7800"/>
              </a:buClr>
              <a:buSzPct val="75000"/>
              <a:defRPr/>
            </a:pPr>
            <a:r>
              <a:rPr lang="en-US" sz="1800" b="1" dirty="0" smtClean="0">
                <a:solidFill>
                  <a:schemeClr val="accent6"/>
                </a:solidFill>
              </a:rPr>
              <a:t>Downstream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Viral segregation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Flexible operations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VF and UF/DF</a:t>
            </a:r>
          </a:p>
          <a:p>
            <a:pPr marL="290513" lvl="1" indent="-290513">
              <a:buClr>
                <a:srgbClr val="FF7800"/>
              </a:buClr>
              <a:buSzPct val="75000"/>
              <a:buBlip>
                <a:blip r:embed="rId3"/>
              </a:buBlip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Capable of columns up to 1M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SK%20PPT%20template_Oct14[1]">
  <a:themeElements>
    <a:clrScheme name="Orange">
      <a:dk1>
        <a:srgbClr val="685D55"/>
      </a:dk1>
      <a:lt1>
        <a:sysClr val="window" lastClr="FFFFFF"/>
      </a:lt1>
      <a:dk2>
        <a:srgbClr val="999999"/>
      </a:dk2>
      <a:lt2>
        <a:srgbClr val="FF6600"/>
      </a:lt2>
      <a:accent1>
        <a:srgbClr val="F0AB00"/>
      </a:accent1>
      <a:accent2>
        <a:srgbClr val="336699"/>
      </a:accent2>
      <a:accent3>
        <a:srgbClr val="6699CC"/>
      </a:accent3>
      <a:accent4>
        <a:srgbClr val="336666"/>
      </a:accent4>
      <a:accent5>
        <a:srgbClr val="CCCCFF"/>
      </a:accent5>
      <a:accent6>
        <a:srgbClr val="FFCC00"/>
      </a:accent6>
      <a:hlink>
        <a:srgbClr val="FF0033"/>
      </a:hlink>
      <a:folHlink>
        <a:srgbClr val="E166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/>
          <a:tailEnd/>
        </a:ln>
      </a:spPr>
      <a:bodyPr lIns="82296" tIns="36576" rIns="82296" bIns="36576" rtlCol="0" anchor="ctr"/>
      <a:lstStyle>
        <a:defPPr algn="ctr" eaLnBrk="0" fontAlgn="auto" hangingPunct="0">
          <a:spcBef>
            <a:spcPts val="0"/>
          </a:spcBef>
          <a:spcAft>
            <a:spcPts val="0"/>
          </a:spcAft>
          <a:defRPr sz="28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GSK%20PPT%20template_Oct14[1]">
  <a:themeElements>
    <a:clrScheme name="Orange">
      <a:dk1>
        <a:srgbClr val="685D55"/>
      </a:dk1>
      <a:lt1>
        <a:sysClr val="window" lastClr="FFFFFF"/>
      </a:lt1>
      <a:dk2>
        <a:srgbClr val="999999"/>
      </a:dk2>
      <a:lt2>
        <a:srgbClr val="FF6600"/>
      </a:lt2>
      <a:accent1>
        <a:srgbClr val="F0AB00"/>
      </a:accent1>
      <a:accent2>
        <a:srgbClr val="336699"/>
      </a:accent2>
      <a:accent3>
        <a:srgbClr val="6699CC"/>
      </a:accent3>
      <a:accent4>
        <a:srgbClr val="336666"/>
      </a:accent4>
      <a:accent5>
        <a:srgbClr val="CCCCFF"/>
      </a:accent5>
      <a:accent6>
        <a:srgbClr val="FFCC00"/>
      </a:accent6>
      <a:hlink>
        <a:srgbClr val="FF0033"/>
      </a:hlink>
      <a:folHlink>
        <a:srgbClr val="E166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/>
          <a:tailEnd/>
        </a:ln>
      </a:spPr>
      <a:bodyPr lIns="82296" tIns="36576" rIns="82296" bIns="36576" rtlCol="0" anchor="ctr"/>
      <a:lstStyle>
        <a:defPPr algn="ctr" eaLnBrk="0" fontAlgn="auto" hangingPunct="0">
          <a:spcBef>
            <a:spcPts val="0"/>
          </a:spcBef>
          <a:spcAft>
            <a:spcPts val="0"/>
          </a:spcAft>
          <a:defRPr sz="28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1304</Words>
  <Application>Microsoft Macintosh PowerPoint</Application>
  <PresentationFormat>On-screen Show (4:3)</PresentationFormat>
  <Paragraphs>285</Paragraphs>
  <Slides>27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GSK%20PPT%20template_Oct14[1]</vt:lpstr>
      <vt:lpstr>1_GSK%20PPT%20template_Oct14[1]</vt:lpstr>
      <vt:lpstr>Drawing</vt:lpstr>
      <vt:lpstr>Biopharmaceutical Supply Chain –   Contract Manufacturing Capabilities </vt:lpstr>
      <vt:lpstr>Biopharm Supply Chain – Our Value Proposition</vt:lpstr>
      <vt:lpstr>Biopharm Supply Chain – Our Mission Statement</vt:lpstr>
      <vt:lpstr>Biopharm Supply Chain – Our Role in GSK</vt:lpstr>
      <vt:lpstr>Upper Merion –   Contract Manufacturing Capabilities </vt:lpstr>
      <vt:lpstr>PowerPoint Presentation</vt:lpstr>
      <vt:lpstr>Considerable Experience and Resources –  Proven History</vt:lpstr>
      <vt:lpstr>Considerable Experience and Resources –  Proven Facilities (Production MVS)</vt:lpstr>
      <vt:lpstr>Considerable Experience and Resources –  Proven Facilities (Production CCVS)</vt:lpstr>
      <vt:lpstr>Considerable Experience and Resources –  Proven Facilities (Utilities and Infrastructure)</vt:lpstr>
      <vt:lpstr>Considerable Experience and Resources –  Proven Procedures (Changeover and Segregation)</vt:lpstr>
      <vt:lpstr>Rockville –   Contract Manufacturing Capabilities </vt:lpstr>
      <vt:lpstr>PowerPoint Presentation</vt:lpstr>
      <vt:lpstr>Considerable Experience and Resources –  Proven History</vt:lpstr>
      <vt:lpstr>Considerable Experience and Resources –  Proven Facilities (LSM)</vt:lpstr>
      <vt:lpstr>Considerable Experience and Resources –  Proven Facilities (SSM)</vt:lpstr>
      <vt:lpstr>GMS Biopharmaceuticals –   Drug Product Capabilities </vt:lpstr>
      <vt:lpstr> Fully Integrated Supply Chain –                      Drug Product Capabilities</vt:lpstr>
      <vt:lpstr>GMS Biopharmaceuticals –   Development / TT / Quality / Analytical Capabilities </vt:lpstr>
      <vt:lpstr>Considerable Experience and Resources –  Development Capabilities</vt:lpstr>
      <vt:lpstr>Considerable Experience and Resources –  Proven People with TT Experience</vt:lpstr>
      <vt:lpstr>Proven Quality Systems – Inspection History</vt:lpstr>
      <vt:lpstr>Proven Quality Systems –  Responsibilities and Resources</vt:lpstr>
      <vt:lpstr>Proven Quality Systems – Focus and IT Tools</vt:lpstr>
      <vt:lpstr> Fully Integrated Supply Chain –                     Analytical Capabilities </vt:lpstr>
      <vt:lpstr> Fully Integrated Supply Chain –                     Analytical Capabilities </vt:lpstr>
      <vt:lpstr>PowerPoint Presentation</vt:lpstr>
    </vt:vector>
  </TitlesOfParts>
  <Company>Human Genome Sciences,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GENOME SCIENCES BIO PHARMACEUTICAL DEVELOPMENT  &amp; CONTRACT MANUFACTURING SERVICES</dc:title>
  <dc:creator>Stan Murgolo</dc:creator>
  <cp:lastModifiedBy>Wei Gao</cp:lastModifiedBy>
  <cp:revision>54</cp:revision>
  <dcterms:created xsi:type="dcterms:W3CDTF">2012-08-09T19:19:55Z</dcterms:created>
  <dcterms:modified xsi:type="dcterms:W3CDTF">2013-10-04T14:47:15Z</dcterms:modified>
</cp:coreProperties>
</file>